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</p:sldIdLst>
  <p:sldSz cy="5143500" cx="9144000"/>
  <p:notesSz cx="6858000" cy="9144000"/>
  <p:embeddedFontLst>
    <p:embeddedFont>
      <p:font typeface="Roboto Slab"/>
      <p:regular r:id="rId256"/>
      <p:bold r:id="rId2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190" Type="http://schemas.openxmlformats.org/officeDocument/2006/relationships/slide" Target="slides/slide18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194" Type="http://schemas.openxmlformats.org/officeDocument/2006/relationships/slide" Target="slides/slide190.xml"/><Relationship Id="rId43" Type="http://schemas.openxmlformats.org/officeDocument/2006/relationships/slide" Target="slides/slide39.xml"/><Relationship Id="rId193" Type="http://schemas.openxmlformats.org/officeDocument/2006/relationships/slide" Target="slides/slide189.xml"/><Relationship Id="rId46" Type="http://schemas.openxmlformats.org/officeDocument/2006/relationships/slide" Target="slides/slide42.xml"/><Relationship Id="rId192" Type="http://schemas.openxmlformats.org/officeDocument/2006/relationships/slide" Target="slides/slide188.xml"/><Relationship Id="rId45" Type="http://schemas.openxmlformats.org/officeDocument/2006/relationships/slide" Target="slides/slide41.xml"/><Relationship Id="rId191" Type="http://schemas.openxmlformats.org/officeDocument/2006/relationships/slide" Target="slides/slide187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98" Type="http://schemas.openxmlformats.org/officeDocument/2006/relationships/slide" Target="slides/slide194.xml"/><Relationship Id="rId14" Type="http://schemas.openxmlformats.org/officeDocument/2006/relationships/slide" Target="slides/slide10.xml"/><Relationship Id="rId197" Type="http://schemas.openxmlformats.org/officeDocument/2006/relationships/slide" Target="slides/slide193.xml"/><Relationship Id="rId17" Type="http://schemas.openxmlformats.org/officeDocument/2006/relationships/slide" Target="slides/slide13.xml"/><Relationship Id="rId196" Type="http://schemas.openxmlformats.org/officeDocument/2006/relationships/slide" Target="slides/slide192.xml"/><Relationship Id="rId16" Type="http://schemas.openxmlformats.org/officeDocument/2006/relationships/slide" Target="slides/slide12.xml"/><Relationship Id="rId195" Type="http://schemas.openxmlformats.org/officeDocument/2006/relationships/slide" Target="slides/slide19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99" Type="http://schemas.openxmlformats.org/officeDocument/2006/relationships/slide" Target="slides/slide195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253" Type="http://schemas.openxmlformats.org/officeDocument/2006/relationships/slide" Target="slides/slide249.xml"/><Relationship Id="rId131" Type="http://schemas.openxmlformats.org/officeDocument/2006/relationships/slide" Target="slides/slide127.xml"/><Relationship Id="rId252" Type="http://schemas.openxmlformats.org/officeDocument/2006/relationships/slide" Target="slides/slide248.xml"/><Relationship Id="rId130" Type="http://schemas.openxmlformats.org/officeDocument/2006/relationships/slide" Target="slides/slide126.xml"/><Relationship Id="rId251" Type="http://schemas.openxmlformats.org/officeDocument/2006/relationships/slide" Target="slides/slide247.xml"/><Relationship Id="rId250" Type="http://schemas.openxmlformats.org/officeDocument/2006/relationships/slide" Target="slides/slide246.xml"/><Relationship Id="rId136" Type="http://schemas.openxmlformats.org/officeDocument/2006/relationships/slide" Target="slides/slide132.xml"/><Relationship Id="rId257" Type="http://schemas.openxmlformats.org/officeDocument/2006/relationships/font" Target="fonts/RobotoSlab-bold.fntdata"/><Relationship Id="rId135" Type="http://schemas.openxmlformats.org/officeDocument/2006/relationships/slide" Target="slides/slide131.xml"/><Relationship Id="rId256" Type="http://schemas.openxmlformats.org/officeDocument/2006/relationships/font" Target="fonts/RobotoSlab-regular.fntdata"/><Relationship Id="rId134" Type="http://schemas.openxmlformats.org/officeDocument/2006/relationships/slide" Target="slides/slide130.xml"/><Relationship Id="rId255" Type="http://schemas.openxmlformats.org/officeDocument/2006/relationships/slide" Target="slides/slide251.xml"/><Relationship Id="rId133" Type="http://schemas.openxmlformats.org/officeDocument/2006/relationships/slide" Target="slides/slide129.xml"/><Relationship Id="rId254" Type="http://schemas.openxmlformats.org/officeDocument/2006/relationships/slide" Target="slides/slide250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07" Type="http://schemas.openxmlformats.org/officeDocument/2006/relationships/slide" Target="slides/slide103.xml"/><Relationship Id="rId228" Type="http://schemas.openxmlformats.org/officeDocument/2006/relationships/slide" Target="slides/slide224.xml"/><Relationship Id="rId106" Type="http://schemas.openxmlformats.org/officeDocument/2006/relationships/slide" Target="slides/slide102.xml"/><Relationship Id="rId227" Type="http://schemas.openxmlformats.org/officeDocument/2006/relationships/slide" Target="slides/slide223.xml"/><Relationship Id="rId105" Type="http://schemas.openxmlformats.org/officeDocument/2006/relationships/slide" Target="slides/slide101.xml"/><Relationship Id="rId226" Type="http://schemas.openxmlformats.org/officeDocument/2006/relationships/slide" Target="slides/slide222.xml"/><Relationship Id="rId104" Type="http://schemas.openxmlformats.org/officeDocument/2006/relationships/slide" Target="slides/slide100.xml"/><Relationship Id="rId225" Type="http://schemas.openxmlformats.org/officeDocument/2006/relationships/slide" Target="slides/slide221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229" Type="http://schemas.openxmlformats.org/officeDocument/2006/relationships/slide" Target="slides/slide225.xml"/><Relationship Id="rId220" Type="http://schemas.openxmlformats.org/officeDocument/2006/relationships/slide" Target="slides/slide216.xml"/><Relationship Id="rId103" Type="http://schemas.openxmlformats.org/officeDocument/2006/relationships/slide" Target="slides/slide99.xml"/><Relationship Id="rId224" Type="http://schemas.openxmlformats.org/officeDocument/2006/relationships/slide" Target="slides/slide220.xml"/><Relationship Id="rId102" Type="http://schemas.openxmlformats.org/officeDocument/2006/relationships/slide" Target="slides/slide98.xml"/><Relationship Id="rId223" Type="http://schemas.openxmlformats.org/officeDocument/2006/relationships/slide" Target="slides/slide219.xml"/><Relationship Id="rId101" Type="http://schemas.openxmlformats.org/officeDocument/2006/relationships/slide" Target="slides/slide97.xml"/><Relationship Id="rId222" Type="http://schemas.openxmlformats.org/officeDocument/2006/relationships/slide" Target="slides/slide218.xml"/><Relationship Id="rId100" Type="http://schemas.openxmlformats.org/officeDocument/2006/relationships/slide" Target="slides/slide96.xml"/><Relationship Id="rId221" Type="http://schemas.openxmlformats.org/officeDocument/2006/relationships/slide" Target="slides/slide217.xml"/><Relationship Id="rId217" Type="http://schemas.openxmlformats.org/officeDocument/2006/relationships/slide" Target="slides/slide213.xml"/><Relationship Id="rId216" Type="http://schemas.openxmlformats.org/officeDocument/2006/relationships/slide" Target="slides/slide212.xml"/><Relationship Id="rId215" Type="http://schemas.openxmlformats.org/officeDocument/2006/relationships/slide" Target="slides/slide211.xml"/><Relationship Id="rId214" Type="http://schemas.openxmlformats.org/officeDocument/2006/relationships/slide" Target="slides/slide210.xml"/><Relationship Id="rId219" Type="http://schemas.openxmlformats.org/officeDocument/2006/relationships/slide" Target="slides/slide215.xml"/><Relationship Id="rId218" Type="http://schemas.openxmlformats.org/officeDocument/2006/relationships/slide" Target="slides/slide214.xml"/><Relationship Id="rId213" Type="http://schemas.openxmlformats.org/officeDocument/2006/relationships/slide" Target="slides/slide209.xml"/><Relationship Id="rId212" Type="http://schemas.openxmlformats.org/officeDocument/2006/relationships/slide" Target="slides/slide208.xml"/><Relationship Id="rId211" Type="http://schemas.openxmlformats.org/officeDocument/2006/relationships/slide" Target="slides/slide207.xml"/><Relationship Id="rId210" Type="http://schemas.openxmlformats.org/officeDocument/2006/relationships/slide" Target="slides/slide20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249" Type="http://schemas.openxmlformats.org/officeDocument/2006/relationships/slide" Target="slides/slide245.xml"/><Relationship Id="rId127" Type="http://schemas.openxmlformats.org/officeDocument/2006/relationships/slide" Target="slides/slide123.xml"/><Relationship Id="rId248" Type="http://schemas.openxmlformats.org/officeDocument/2006/relationships/slide" Target="slides/slide244.xml"/><Relationship Id="rId126" Type="http://schemas.openxmlformats.org/officeDocument/2006/relationships/slide" Target="slides/slide122.xml"/><Relationship Id="rId247" Type="http://schemas.openxmlformats.org/officeDocument/2006/relationships/slide" Target="slides/slide243.xml"/><Relationship Id="rId121" Type="http://schemas.openxmlformats.org/officeDocument/2006/relationships/slide" Target="slides/slide117.xml"/><Relationship Id="rId242" Type="http://schemas.openxmlformats.org/officeDocument/2006/relationships/slide" Target="slides/slide238.xml"/><Relationship Id="rId120" Type="http://schemas.openxmlformats.org/officeDocument/2006/relationships/slide" Target="slides/slide116.xml"/><Relationship Id="rId241" Type="http://schemas.openxmlformats.org/officeDocument/2006/relationships/slide" Target="slides/slide237.xml"/><Relationship Id="rId240" Type="http://schemas.openxmlformats.org/officeDocument/2006/relationships/slide" Target="slides/slide236.xml"/><Relationship Id="rId125" Type="http://schemas.openxmlformats.org/officeDocument/2006/relationships/slide" Target="slides/slide121.xml"/><Relationship Id="rId246" Type="http://schemas.openxmlformats.org/officeDocument/2006/relationships/slide" Target="slides/slide242.xml"/><Relationship Id="rId124" Type="http://schemas.openxmlformats.org/officeDocument/2006/relationships/slide" Target="slides/slide120.xml"/><Relationship Id="rId245" Type="http://schemas.openxmlformats.org/officeDocument/2006/relationships/slide" Target="slides/slide241.xml"/><Relationship Id="rId123" Type="http://schemas.openxmlformats.org/officeDocument/2006/relationships/slide" Target="slides/slide119.xml"/><Relationship Id="rId244" Type="http://schemas.openxmlformats.org/officeDocument/2006/relationships/slide" Target="slides/slide240.xml"/><Relationship Id="rId122" Type="http://schemas.openxmlformats.org/officeDocument/2006/relationships/slide" Target="slides/slide118.xml"/><Relationship Id="rId243" Type="http://schemas.openxmlformats.org/officeDocument/2006/relationships/slide" Target="slides/slide239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239" Type="http://schemas.openxmlformats.org/officeDocument/2006/relationships/slide" Target="slides/slide235.xml"/><Relationship Id="rId117" Type="http://schemas.openxmlformats.org/officeDocument/2006/relationships/slide" Target="slides/slide113.xml"/><Relationship Id="rId238" Type="http://schemas.openxmlformats.org/officeDocument/2006/relationships/slide" Target="slides/slide234.xml"/><Relationship Id="rId116" Type="http://schemas.openxmlformats.org/officeDocument/2006/relationships/slide" Target="slides/slide112.xml"/><Relationship Id="rId237" Type="http://schemas.openxmlformats.org/officeDocument/2006/relationships/slide" Target="slides/slide233.xml"/><Relationship Id="rId115" Type="http://schemas.openxmlformats.org/officeDocument/2006/relationships/slide" Target="slides/slide111.xml"/><Relationship Id="rId236" Type="http://schemas.openxmlformats.org/officeDocument/2006/relationships/slide" Target="slides/slide232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231" Type="http://schemas.openxmlformats.org/officeDocument/2006/relationships/slide" Target="slides/slide227.xml"/><Relationship Id="rId230" Type="http://schemas.openxmlformats.org/officeDocument/2006/relationships/slide" Target="slides/slide226.xml"/><Relationship Id="rId114" Type="http://schemas.openxmlformats.org/officeDocument/2006/relationships/slide" Target="slides/slide110.xml"/><Relationship Id="rId235" Type="http://schemas.openxmlformats.org/officeDocument/2006/relationships/slide" Target="slides/slide231.xml"/><Relationship Id="rId113" Type="http://schemas.openxmlformats.org/officeDocument/2006/relationships/slide" Target="slides/slide109.xml"/><Relationship Id="rId234" Type="http://schemas.openxmlformats.org/officeDocument/2006/relationships/slide" Target="slides/slide230.xml"/><Relationship Id="rId112" Type="http://schemas.openxmlformats.org/officeDocument/2006/relationships/slide" Target="slides/slide108.xml"/><Relationship Id="rId233" Type="http://schemas.openxmlformats.org/officeDocument/2006/relationships/slide" Target="slides/slide229.xml"/><Relationship Id="rId111" Type="http://schemas.openxmlformats.org/officeDocument/2006/relationships/slide" Target="slides/slide107.xml"/><Relationship Id="rId232" Type="http://schemas.openxmlformats.org/officeDocument/2006/relationships/slide" Target="slides/slide228.xml"/><Relationship Id="rId206" Type="http://schemas.openxmlformats.org/officeDocument/2006/relationships/slide" Target="slides/slide202.xml"/><Relationship Id="rId205" Type="http://schemas.openxmlformats.org/officeDocument/2006/relationships/slide" Target="slides/slide201.xml"/><Relationship Id="rId204" Type="http://schemas.openxmlformats.org/officeDocument/2006/relationships/slide" Target="slides/slide200.xml"/><Relationship Id="rId203" Type="http://schemas.openxmlformats.org/officeDocument/2006/relationships/slide" Target="slides/slide199.xml"/><Relationship Id="rId209" Type="http://schemas.openxmlformats.org/officeDocument/2006/relationships/slide" Target="slides/slide205.xml"/><Relationship Id="rId208" Type="http://schemas.openxmlformats.org/officeDocument/2006/relationships/slide" Target="slides/slide204.xml"/><Relationship Id="rId207" Type="http://schemas.openxmlformats.org/officeDocument/2006/relationships/slide" Target="slides/slide203.xml"/><Relationship Id="rId202" Type="http://schemas.openxmlformats.org/officeDocument/2006/relationships/slide" Target="slides/slide198.xml"/><Relationship Id="rId201" Type="http://schemas.openxmlformats.org/officeDocument/2006/relationships/slide" Target="slides/slide197.xml"/><Relationship Id="rId200" Type="http://schemas.openxmlformats.org/officeDocument/2006/relationships/slide" Target="slides/slide19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JavaScript/Reference/Global_Objects/Array/filter" TargetMode="Externa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rxmarbles.com/" TargetMode="Externa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ngular.io/docs/ts/latest/api/router/index/Routes-type-alias.html" TargetMode="Externa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ngular.io/docs/ts/latest/guide/router.html#!#base-href" TargetMode="Externa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.visualstudio.com/Docs/languages/typescript#_using-newer-typescript-versions" TargetMode="Externa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 u="sng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[(ngModel)]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FF0000"/>
                </a:solidFill>
              </a:rPr>
              <a:t>[   ]</a:t>
            </a:r>
            <a:r>
              <a:rPr lang="zh-TW" sz="1400"/>
              <a:t>  for </a:t>
            </a:r>
            <a:r>
              <a:rPr lang="zh-TW" sz="1400" u="sng"/>
              <a:t>property binding</a:t>
            </a:r>
            <a:r>
              <a:rPr lang="zh-TW" sz="1400"/>
              <a:t>，預設顯示 ‘cart’  (方向: </a:t>
            </a:r>
            <a:r>
              <a:rPr b="1" lang="zh-TW" sz="1400">
                <a:solidFill>
                  <a:srgbClr val="FF9900"/>
                </a:solidFill>
              </a:rPr>
              <a:t>Template =&gt;Class</a:t>
            </a:r>
            <a:r>
              <a:rPr lang="zh-TW" sz="1400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FF0000"/>
                </a:solidFill>
              </a:rPr>
              <a:t>(   ) </a:t>
            </a:r>
            <a:r>
              <a:rPr lang="zh-TW" sz="1400"/>
              <a:t>for </a:t>
            </a:r>
            <a:r>
              <a:rPr lang="zh-TW" sz="1400" u="sng"/>
              <a:t>event binding</a:t>
            </a:r>
            <a:r>
              <a:rPr lang="zh-TW" sz="1400"/>
              <a:t>  當input有發生改變時，會update listFilter  (方向：</a:t>
            </a:r>
            <a:r>
              <a:rPr b="1" lang="zh-TW" sz="1400">
                <a:solidFill>
                  <a:srgbClr val="FF9900"/>
                </a:solidFill>
              </a:rPr>
              <a:t>Template&lt;=Class</a:t>
            </a:r>
            <a:r>
              <a:rPr lang="zh-TW" sz="1400"/>
              <a:t>)</a:t>
            </a:r>
          </a:p>
          <a:p>
            <a:pPr lvl="0" rtl="0">
              <a:spcBef>
                <a:spcPts val="0"/>
              </a:spcBef>
              <a:buNone/>
            </a:pPr>
            <a:br>
              <a:rPr lang="zh-TW" sz="1400"/>
            </a:br>
            <a:r>
              <a:rPr lang="zh-TW" sz="1400"/>
              <a:t>assing這個directive給template expression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新增 </a:t>
            </a:r>
            <a:r>
              <a:rPr b="1" lang="zh-TW" sz="1800">
                <a:solidFill>
                  <a:srgbClr val="0000FF"/>
                </a:solidFill>
              </a:rPr>
              <a:t>listFilter</a:t>
            </a:r>
            <a:r>
              <a:rPr lang="zh-TW" sz="1800"/>
              <a:t> property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幫input綁定 </a:t>
            </a:r>
            <a:r>
              <a:rPr lang="zh-TW" sz="1800">
                <a:solidFill>
                  <a:srgbClr val="0000FF"/>
                </a:solidFill>
              </a:rPr>
              <a:t>ngModel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顯示</a:t>
            </a:r>
            <a:r>
              <a:rPr lang="zh-TW" sz="1800">
                <a:solidFill>
                  <a:srgbClr val="0000FF"/>
                </a:solidFill>
              </a:rPr>
              <a:t> {{listFilter}}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pipe可在interpolation或property binding的</a:t>
            </a:r>
            <a:r>
              <a:rPr b="1" lang="zh-TW" sz="1400">
                <a:solidFill>
                  <a:srgbClr val="0000FF"/>
                </a:solidFill>
              </a:rPr>
              <a:t>template expression</a:t>
            </a:r>
            <a:r>
              <a:rPr lang="zh-TW" sz="1400"/>
              <a:t>中使用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可chain </a:t>
            </a:r>
            <a:r>
              <a:rPr lang="zh-TW" sz="1400"/>
              <a:t>  如 | currency | lowercase  會把USD之類的縮寫轉小寫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可接收</a:t>
            </a:r>
            <a:r>
              <a:rPr b="1" lang="zh-TW" sz="1400">
                <a:solidFill>
                  <a:srgbClr val="0000FF"/>
                </a:solidFill>
              </a:rPr>
              <a:t>參數</a:t>
            </a:r>
            <a:r>
              <a:rPr lang="zh-TW" sz="1400"/>
              <a:t>    如  currency可接3個  </a:t>
            </a:r>
            <a:r>
              <a:rPr b="1" lang="zh-TW" sz="1400" u="sng">
                <a:solidFill>
                  <a:srgbClr val="FF9900"/>
                </a:solidFill>
              </a:rPr>
              <a:t>幣別: 是否顯示貨幣符號: 位數</a:t>
            </a:r>
            <a:r>
              <a:rPr lang="zh-TW" sz="1400"/>
              <a:t> </a:t>
            </a:r>
            <a:br>
              <a:rPr lang="zh-TW" sz="1400"/>
            </a:br>
            <a:r>
              <a:rPr lang="zh-TW" sz="1400"/>
              <a:t>(USD/GBP/JPY)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1表示小數點左邊至少1個位數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.2-2 表示小數點最少2位  最多也是2位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會自動4捨5入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Interpolation </a:t>
            </a:r>
            <a:r>
              <a:rPr lang="zh-TW" sz="1400"/>
              <a:t>: interpolated string指派到HTML element間的text或是element property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{{pageTitle}} 包的是</a:t>
            </a:r>
            <a:r>
              <a:rPr lang="zh-TW" sz="1400" u="sng"/>
              <a:t>template expression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Property Binding</a:t>
            </a:r>
            <a:r>
              <a:rPr lang="zh-TW" sz="1400"/>
              <a:t>: =‘product.imageUrl’  包的是</a:t>
            </a:r>
            <a:r>
              <a:rPr lang="zh-TW" sz="1400" u="sng"/>
              <a:t>template expression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Event Binding</a:t>
            </a:r>
            <a:r>
              <a:rPr lang="zh-TW" sz="1400"/>
              <a:t>:  =’toggleImage( )’  包的是</a:t>
            </a:r>
            <a:r>
              <a:rPr lang="zh-TW" sz="1400" u="sng"/>
              <a:t>template statement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 u="sng"/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Two-way Binding</a:t>
            </a:r>
            <a:r>
              <a:rPr lang="zh-TW" sz="1400"/>
              <a:t>:  =’listFilter’ 包的是</a:t>
            </a:r>
            <a:r>
              <a:rPr lang="zh-TW" sz="1400" u="sng"/>
              <a:t>template expression</a:t>
            </a: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syntax checking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原本products array的type是any時，當你imageUrl有typo多了一個s時，你不會發現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當run app時，才會發現破圖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如果這邊用IProduct interface來當作type，需要import product.ts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可提早發現 typo 錯誤，也有了intellisense</a:t>
            </a: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Shape 9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styles跟styleUrls都是array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建議用下面的</a:t>
            </a:r>
            <a:r>
              <a:rPr lang="zh-TW" sz="1400"/>
              <a:t>，可以放多個檔案，用comma分隔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FF0000"/>
                </a:solidFill>
              </a:rPr>
              <a:t>利用@Component封裝style，讓style只給此template使用，不會leak到app的其他部份</a:t>
            </a: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OnInit Interface只有定義 ngOnInit method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所以implement時，要實作此mehtod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＊注意  ES5 跟 ES2016不支援interface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是Typescript提供的功能，</a:t>
            </a:r>
            <a:r>
              <a:rPr b="1" lang="zh-TW" sz="1400">
                <a:solidFill>
                  <a:srgbClr val="0000FF"/>
                </a:solidFill>
              </a:rPr>
              <a:t>所以這邊(1) implement Interface是optional</a:t>
            </a: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(1)class 實作 OnInit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(2)import OnInit from angular/core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(3)實作 ngOnInit( )  method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＊有implements OnInit就必須把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ngOnInit( ){ }寫出來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裡面可不用放code</a:t>
            </a: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實作 PipeTransform interface =&gt;只有一個transform method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method要傳入2個參數，並回傳轉換過的array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(1)IProduct型別的array (要轉換的那個value) =&gt;   </a:t>
            </a:r>
            <a:r>
              <a:rPr b="1" lang="zh-TW" sz="1400">
                <a:solidFill>
                  <a:srgbClr val="0000FF"/>
                </a:solidFill>
              </a:rPr>
              <a:t> A | productFilter 中的A就是第一個參數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(2)user輸入的String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(3)要回傳轉換過的IProduct array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import會用到的東西</a:t>
            </a: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Shape 1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hlinkClick r:id="rId2"/>
              </a:rPr>
              <a:t>https://developer.mozilla.org/en-US/docs/Web/JavaScript/Reference/Global_Objects/Array/filter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Shape 1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用 JS conditional operator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如果filter 有true value，也就是有被define且不為null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我們就會filter這個value arry，indexOf是看filter有沒有被找到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找到的話，就會加入到過濾過的array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如果filter沒有被定義，就回傳完整list of products</a:t>
            </a: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Shape 1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Shape 1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singleton會存在整個app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injector由angular管理，負責維護跟它註冊的service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會建立service的instance跟維護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Shape 1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Shape 1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Shape 1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Shape 1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Shape 1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Shape 1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Shape 1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Shape 1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因為框起來那塊非常常見，所以typescript就定義了一個shorthand寫法</a:t>
            </a: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Shape 1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Shape 1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Shape 1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Shape 1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Shape 1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Shape 1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Shape 1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Shape 1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Shape 1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2"/>
              </a:rPr>
              <a:t>http://rxmarbles.com/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Shape 1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Shape 1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Shape 1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Shape 1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Shape 1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Shape 1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Shape 1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Shape 1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Shape 1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Shape 1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Shape 1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 1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Shape 1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Shape 1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Shape 1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Shape 1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Shape 1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Shape 1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Shape 1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hape 1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Shape 1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Shape 1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Shape 1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Shape 1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Shape 1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Shape 1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通常root component會叫做AppComponent</a:t>
            </a:r>
            <a:br>
              <a:rPr lang="zh-TW" sz="1800"/>
            </a:b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class Name在code中會被當成Component Name使用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使用export關鍵字讓此檔變成module，可被module loader載入(不需寫&lt;script&gt;來載入)</a:t>
            </a:r>
          </a:p>
          <a:p>
            <a:pPr lvl="0" rtl="0">
              <a:spcBef>
                <a:spcPts val="0"/>
              </a:spcBef>
              <a:buNone/>
            </a:pPr>
            <a:br>
              <a:rPr lang="zh-TW"/>
            </a:br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Shape 1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Shape 1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Shape 1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Shape 1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Shape 1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Shape 1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Shape 1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Shape 1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Shape 1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Shape 1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Shape 1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要如何在App Module內註冊router service provider ?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Angular有在angular router package提供RouterModule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(1) 因為 RouterModule會去註冊router service provider，所以要import到App Module </a:t>
            </a:r>
          </a:p>
          <a:p>
            <a:pPr indent="-228600" lvl="0" marL="457200" rtl="0">
              <a:spcBef>
                <a:spcPts val="0"/>
              </a:spcBef>
              <a:buClr>
                <a:srgbClr val="0000FF"/>
              </a:buClr>
              <a:buChar char="-"/>
            </a:pPr>
            <a:r>
              <a:rPr b="1" lang="zh-TW">
                <a:solidFill>
                  <a:srgbClr val="0000FF"/>
                </a:solidFill>
              </a:rPr>
              <a:t>import RouterModule</a:t>
            </a:r>
          </a:p>
          <a:p>
            <a:pPr indent="-228600" lvl="0" marL="457200" rtl="0">
              <a:spcBef>
                <a:spcPts val="0"/>
              </a:spcBef>
              <a:buClr>
                <a:srgbClr val="0000FF"/>
              </a:buClr>
              <a:buChar char="-"/>
            </a:pPr>
            <a:r>
              <a:rPr b="1" lang="zh-TW">
                <a:solidFill>
                  <a:srgbClr val="0000FF"/>
                </a:solidFill>
              </a:rPr>
              <a:t>放到imports array</a:t>
            </a:r>
          </a:p>
          <a:p>
            <a:pPr lvl="0" rtl="0">
              <a:spcBef>
                <a:spcPts val="0"/>
              </a:spcBef>
              <a:buNone/>
            </a:pPr>
            <a:br>
              <a:rPr lang="zh-TW"/>
            </a:br>
            <a:r>
              <a:rPr lang="zh-TW"/>
              <a:t>(2)RouterModule也宣告了</a:t>
            </a:r>
            <a:r>
              <a:rPr b="1" lang="zh-TW">
                <a:solidFill>
                  <a:srgbClr val="0000FF"/>
                </a:solidFill>
              </a:rPr>
              <a:t>router link / router outlet</a:t>
            </a:r>
            <a:r>
              <a:rPr lang="zh-TW"/>
              <a:t>及其他相關的directives</a:t>
            </a:r>
          </a:p>
          <a:p>
            <a:pPr lvl="0" rtl="0">
              <a:spcBef>
                <a:spcPts val="0"/>
              </a:spcBef>
              <a:buNone/>
            </a:pPr>
            <a:br>
              <a:rPr lang="zh-TW"/>
            </a:br>
            <a:r>
              <a:rPr lang="zh-TW"/>
              <a:t>(3)要Navigate到一個route之前，要確保routes可被app取用</a:t>
            </a:r>
            <a:br>
              <a:rPr lang="zh-TW"/>
            </a:br>
            <a:r>
              <a:rPr lang="zh-TW"/>
              <a:t>    -   RouterModule也有</a:t>
            </a:r>
            <a:r>
              <a:rPr b="1" lang="zh-TW">
                <a:solidFill>
                  <a:srgbClr val="0000FF"/>
                </a:solidFill>
              </a:rPr>
              <a:t>將設定過的routes曝光出去 （看下一頁說明)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class body包含property跟method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命名：都是用camelCase，第一個單字小寫，後面單字第一個字母大寫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           property:名詞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           method:動詞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Default Value為optional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Method會寫在所有property之後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Shape 1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Shape 1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Shape 1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(4)redirect route需要pathMatch property設定為full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(沒設定的話預設為prefix)，每個string都是以’ ‘開頭會match</a:t>
            </a:r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Shape 1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當導航到 </a:t>
            </a:r>
            <a:r>
              <a:rPr b="1" lang="zh-TW">
                <a:solidFill>
                  <a:srgbClr val="0000FF"/>
                </a:solidFill>
              </a:rPr>
              <a:t>/team/11</a:t>
            </a:r>
            <a:r>
              <a:rPr lang="zh-TW"/>
              <a:t>這個path時，會實體化 AllUsers component  (因為childen path有一個是empty path )</a:t>
            </a:r>
          </a:p>
          <a:p>
            <a:pPr lvl="0" rtl="0">
              <a:spcBef>
                <a:spcPts val="0"/>
              </a:spcBef>
              <a:buNone/>
            </a:pPr>
            <a:br>
              <a:rPr lang="zh-TW"/>
            </a:br>
            <a:r>
              <a:rPr lang="zh-TW"/>
              <a:t>另一個path是</a:t>
            </a:r>
            <a:r>
              <a:rPr b="1" lang="zh-TW">
                <a:solidFill>
                  <a:srgbClr val="0000FF"/>
                </a:solidFill>
              </a:rPr>
              <a:t>/team/11/user/jason</a:t>
            </a:r>
            <a:r>
              <a:rPr lang="zh-TW"/>
              <a:t>，則會實體化User component</a:t>
            </a:r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Shape 1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Shape 1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2"/>
              </a:rPr>
              <a:t>https://angular.io/docs/ts/latest/api/router/index/Routes-type-alias.html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Shape 1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Shape 1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Shape 1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hlinkClick r:id="rId2"/>
              </a:rPr>
              <a:t>https://angular.io/docs/ts/latest/guide/router.html#!#base-href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Shape 1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Shape 1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Shape 1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Shape 1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Shape 1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Shape 1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Shape 16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Shape 16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Shape 16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Shape 1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router利用這個array去定位相關的route，建立適當的URL(根據提供的參數)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選擇其中一個option，會啟動route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啟動component route會顯示出該component的view</a:t>
            </a:r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Shape 1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Shape 1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Shape 17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Shape 1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Shape 17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Shape 17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Shape 1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Shape 1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Shape 1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 u="sng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  <a:hlinkClick r:id="rId2"/>
              </a:rPr>
              <a:t>https://code.visualstudio.com/Docs/languages/typescript#_using-newer-typescript-versions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Shape 1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View裡面的pageTitle，會bind 到class裡的property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在使用external function/class前，要先定義去哪裡找到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=&gt;利用</a:t>
            </a:r>
            <a:r>
              <a:rPr b="1" lang="zh-TW" sz="1800">
                <a:solidFill>
                  <a:srgbClr val="0000FF"/>
                </a:solidFill>
              </a:rPr>
              <a:t>import</a:t>
            </a:r>
            <a:r>
              <a:rPr lang="zh-TW" sz="1800"/>
              <a:t> statement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import讓我們可以使用external module中有被exported的members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(如剛剛在檔案裡寫的class有被export)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因為Angular是modular，是library modules的集合 (core / animate / http /router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每個library自己都是一個module，由多個相關功能的modules組成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selector是component被當成directive在HTML中使用時的名稱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如這邊寫</a:t>
            </a:r>
            <a:r>
              <a:rPr b="1" lang="zh-TW" sz="1800">
                <a:solidFill>
                  <a:srgbClr val="FF0000"/>
                </a:solidFill>
              </a:rPr>
              <a:t>pm-app</a:t>
            </a:r>
            <a:r>
              <a:rPr lang="zh-TW" sz="1800"/>
              <a:t>，在使用時就要寫成</a:t>
            </a:r>
            <a:r>
              <a:rPr b="1" lang="zh-TW" sz="1800">
                <a:solidFill>
                  <a:srgbClr val="FF0000"/>
                </a:solidFill>
              </a:rPr>
              <a:t>&lt;pm-app&gt;&lt;/pm-app&gt;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1跟2都是Inline Template，好處是可以直接對應data binding的變數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1 用”  “ 用單引號或雙引號  只能寫一行string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2 用`  `  可以寫多行string (ES2015 Back Ticks)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缺點：沒有syntax checking/ intellisense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3是Linked Template ，將html寫到獨立檔案中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Binding用來協調component中class與template之間data的傳遞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-可在class中提供資料，丟到template中去顯示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-Template則可能產生event，將user的行為或輸入的值，傳給Class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Binding Syntax一定在template去定義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Interpolation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(1)Template中的</a:t>
            </a:r>
            <a:r>
              <a:rPr b="1" lang="zh-TW" sz="1400"/>
              <a:t>{{pageTitle}}</a:t>
            </a:r>
            <a:r>
              <a:rPr lang="zh-TW" sz="1400"/>
              <a:t>，綁定到component class中的property </a:t>
            </a:r>
            <a:br>
              <a:rPr lang="zh-TW" sz="1400"/>
            </a:br>
            <a:r>
              <a:rPr lang="zh-TW" sz="1400"/>
              <a:t>(</a:t>
            </a:r>
            <a:r>
              <a:rPr b="1" lang="zh-TW" sz="1400">
                <a:solidFill>
                  <a:srgbClr val="FF9900"/>
                </a:solidFill>
              </a:rPr>
              <a:t>one-way binding: </a:t>
            </a:r>
            <a:r>
              <a:rPr b="1" lang="zh-TW" sz="1400">
                <a:solidFill>
                  <a:srgbClr val="4A86E8"/>
                </a:solidFill>
              </a:rPr>
              <a:t>class property=&gt;template</a:t>
            </a:r>
            <a:r>
              <a:rPr lang="zh-TW" sz="1400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(2)可執行concatenation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(3) calculation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(4)也可interpolate fucntion的回傳值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(5)可</a:t>
            </a:r>
            <a:r>
              <a:rPr b="1" lang="zh-TW" sz="1400">
                <a:solidFill>
                  <a:srgbClr val="0000FF"/>
                </a:solidFill>
              </a:rPr>
              <a:t> 設定 element的property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這邊(1)跟(5) 展示出的結果是一樣的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Angular evaluate 這個syntax，利用component作為context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所以會去component找property(variable/method)</a:t>
            </a:r>
            <a:br>
              <a:rPr lang="zh-TW" sz="1400"/>
            </a:b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然後把結果轉為string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所以要顯示資料for read，就先去class定義，然後到template用{{  }} 顯示出來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＊開頭的，表示是</a:t>
            </a:r>
            <a:r>
              <a:rPr b="1" lang="zh-TW" sz="1400">
                <a:solidFill>
                  <a:srgbClr val="0000FF"/>
                </a:solidFill>
              </a:rPr>
              <a:t>Structural Directives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可操作elements來改變View的結構或排版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＊ngIf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如果assign的值是</a:t>
            </a:r>
            <a:r>
              <a:rPr b="1" lang="zh-TW" sz="1400">
                <a:solidFill>
                  <a:srgbClr val="0000FF"/>
                </a:solidFill>
              </a:rPr>
              <a:t>falthy value</a:t>
            </a:r>
            <a:r>
              <a:rPr lang="zh-TW" sz="1400"/>
              <a:t>，則該element及其children都會被移除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truthy則會顯示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所以這邊如果products (array)中有東西，才會顯示table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到starter file去找 api/ product.json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取得products (array) data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一般這邊會由database或api取得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＊ngFor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會將element及其children，根據從products中取出的product重複顯示其資料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這邊會顯示多筆&lt;tr&gt;&lt;/tr&gt;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#已經要改用let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https://johnpapa.net/angular-2-ngfor/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Component由Template+Class+Metadata組成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Template - HTML，定義app的View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Class - 跟View相關的Code，包含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            Properties--可在View中使用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            Methods--執行View中的動作(如回應button click)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Metadata - 提供額外資訊，識別Class作為Ag的Component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developer.mozilla.org/en-US/docs/Web/Events" TargetMode="External"/><Relationship Id="rId4" Type="http://schemas.openxmlformats.org/officeDocument/2006/relationships/image" Target="../media/image9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4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9.png"/><Relationship Id="rId4" Type="http://schemas.openxmlformats.org/officeDocument/2006/relationships/image" Target="../media/image113.png"/><Relationship Id="rId5" Type="http://schemas.openxmlformats.org/officeDocument/2006/relationships/image" Target="../media/image11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2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2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2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61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2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3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35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3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36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3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39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4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3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46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48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41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44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47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4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5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53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55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51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80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57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56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50.png"/><Relationship Id="rId4" Type="http://schemas.openxmlformats.org/officeDocument/2006/relationships/image" Target="../media/image154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70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60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65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67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59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63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62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73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64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66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78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69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71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85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75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77.png"/><Relationship Id="rId4" Type="http://schemas.openxmlformats.org/officeDocument/2006/relationships/image" Target="../media/image174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81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76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83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82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7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84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86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87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88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hyperlink" Target="https://angular.io/docs/ts/latest/guide/server-communication.html" TargetMode="Externa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89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9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94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9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95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04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90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93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96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03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0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97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199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10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08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98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07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00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01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Relationship Id="rId3" Type="http://schemas.openxmlformats.org/officeDocument/2006/relationships/hyperlink" Target="https://angular.io/docs/ts/latest/guide/router.html#!#base-href" TargetMode="External"/><Relationship Id="rId4" Type="http://schemas.openxmlformats.org/officeDocument/2006/relationships/image" Target="../media/image206.png"/><Relationship Id="rId5" Type="http://schemas.openxmlformats.org/officeDocument/2006/relationships/image" Target="../media/image202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hyperlink" Target="https://angular.io/docs/ts/latest/guide/router.html#!#browser-url-styles" TargetMode="External"/><Relationship Id="rId4" Type="http://schemas.openxmlformats.org/officeDocument/2006/relationships/image" Target="../media/image209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21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19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12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13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15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17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18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214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220.png"/><Relationship Id="rId4" Type="http://schemas.openxmlformats.org/officeDocument/2006/relationships/image" Target="../media/image2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li.angular.io/" TargetMode="External"/><Relationship Id="rId4" Type="http://schemas.openxmlformats.org/officeDocument/2006/relationships/hyperlink" Target="https://github.com/angular/angular-cli" TargetMode="External"/><Relationship Id="rId5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localhost:4200/" TargetMode="External"/><Relationship Id="rId4" Type="http://schemas.openxmlformats.org/officeDocument/2006/relationships/image" Target="../media/image0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getbootstrap.com/getting-started/#download" TargetMode="External"/><Relationship Id="rId4" Type="http://schemas.openxmlformats.org/officeDocument/2006/relationships/hyperlink" Target="https://ajax.googleapis.com/ajax/libs/jquery/3.1.1/jquery.min.js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Angular 2初探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2016-12-11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Angular Module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至少會有一個module - Root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300" y="1607674"/>
            <a:ext cx="6338700" cy="33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311700" y="2063625"/>
            <a:ext cx="8520600" cy="25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[style.width.px]</a:t>
            </a:r>
            <a:br>
              <a:rPr lang="zh-TW"/>
            </a:br>
            <a:r>
              <a:rPr lang="zh-TW"/>
              <a:t>設定寬度，單位為px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[style.margin.px]</a:t>
            </a:r>
            <a:br>
              <a:rPr lang="zh-TW"/>
            </a:br>
            <a:r>
              <a:rPr lang="zh-TW"/>
              <a:t>設定margin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注意這邊imageWidth前面</a:t>
            </a:r>
            <a:br>
              <a:rPr lang="zh-TW"/>
            </a:br>
            <a:r>
              <a:rPr lang="zh-TW"/>
              <a:t>沒有product</a:t>
            </a:r>
            <a:br>
              <a:rPr lang="zh-TW"/>
            </a:br>
            <a:r>
              <a:rPr lang="zh-TW"/>
              <a:t>因為imageWidth是</a:t>
            </a:r>
            <a:br>
              <a:rPr lang="zh-TW"/>
            </a:br>
            <a:r>
              <a:rPr lang="zh-TW"/>
              <a:t>class property</a:t>
            </a:r>
          </a:p>
        </p:txBody>
      </p:sp>
      <p:pic>
        <p:nvPicPr>
          <p:cNvPr id="726" name="Shape 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00" y="-1"/>
            <a:ext cx="7391475" cy="19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75" y="1262652"/>
            <a:ext cx="7028524" cy="29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type="title"/>
          </p:nvPr>
        </p:nvSpPr>
        <p:spPr>
          <a:xfrm>
            <a:off x="311700" y="1869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6000"/>
              <a:t>Event Binding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311700" y="2169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Handling Events with event binding</a:t>
            </a:r>
          </a:p>
        </p:txBody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5" name="Shape 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25" y="969673"/>
            <a:ext cx="7889226" cy="35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發生Event時</a:t>
            </a:r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當event發生時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template statement</a:t>
            </a:r>
            <a:br>
              <a:rPr lang="zh-TW"/>
            </a:br>
            <a:r>
              <a:rPr lang="zh-TW"/>
              <a:t>會被執行</a:t>
            </a:r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912" y="1635012"/>
            <a:ext cx="46577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DOM Events</a:t>
            </a:r>
          </a:p>
        </p:txBody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https://developer.mozilla.org/en-US/docs/Web/Events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</p:txBody>
      </p:sp>
      <p:pic>
        <p:nvPicPr>
          <p:cNvPr id="759" name="Shape 7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9309"/>
            <a:ext cx="9143999" cy="3261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實作show image button 功能</a:t>
            </a:r>
          </a:p>
        </p:txBody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要有個flag去切換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650" y="1650350"/>
            <a:ext cx="43338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當button點下去時，flag要切換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用method來控制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>
                <a:solidFill>
                  <a:srgbClr val="00FFFF"/>
                </a:solidFill>
              </a:rPr>
              <a:t>通常method寫在所有property後面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＊</a:t>
            </a:r>
            <a:r>
              <a:rPr lang="zh-TW">
                <a:solidFill>
                  <a:srgbClr val="FFFF00"/>
                </a:solidFill>
              </a:rPr>
              <a:t>typescript的function不用寫function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:</a:t>
            </a:r>
            <a:r>
              <a:rPr lang="zh-TW">
                <a:solidFill>
                  <a:srgbClr val="FFFF00"/>
                </a:solidFill>
              </a:rPr>
              <a:t>void</a:t>
            </a:r>
            <a:r>
              <a:rPr lang="zh-TW"/>
              <a:t>表示沒有回傳值</a:t>
            </a:r>
          </a:p>
        </p:txBody>
      </p:sp>
      <p:pic>
        <p:nvPicPr>
          <p:cNvPr id="773" name="Shape 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050" y="967100"/>
            <a:ext cx="4572250" cy="26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點button時觸發toggleImage( )</a:t>
            </a:r>
          </a:p>
        </p:txBody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用event binding綁定clicl event</a:t>
            </a: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3753"/>
            <a:ext cx="9144000" cy="209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要把image隱藏或顯示</a:t>
            </a:r>
          </a:p>
        </p:txBody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752600"/>
            <a:ext cx="73723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326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Demo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41" y="992023"/>
            <a:ext cx="7371332" cy="37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測試</a:t>
            </a:r>
          </a:p>
        </p:txBody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501" y="1152474"/>
            <a:ext cx="4606575" cy="36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調整button text</a:t>
            </a:r>
          </a:p>
        </p:txBody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根據不同情況變化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24" y="1672462"/>
            <a:ext cx="2515575" cy="29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Shape 8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800" y="1697762"/>
            <a:ext cx="2337749" cy="287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JS condition operator</a:t>
            </a:r>
          </a:p>
        </p:txBody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9" name="Shape 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825" y="1766975"/>
            <a:ext cx="4880525" cy="17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type="title"/>
          </p:nvPr>
        </p:nvSpPr>
        <p:spPr>
          <a:xfrm>
            <a:off x="311700" y="668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6000"/>
              <a:t>Handling Input </a:t>
            </a:r>
            <a:br>
              <a:rPr lang="zh-TW" sz="6000"/>
            </a:br>
            <a:r>
              <a:rPr lang="zh-TW" sz="6000"/>
              <a:t>with </a:t>
            </a:r>
            <a:br>
              <a:rPr lang="zh-TW" sz="6000"/>
            </a:br>
            <a:r>
              <a:rPr lang="zh-TW" sz="6000"/>
              <a:t>2-way binding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311700" y="205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Two-way data binding</a:t>
            </a:r>
          </a:p>
        </p:txBody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1" name="Shape 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6652"/>
            <a:ext cx="9144001" cy="3114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311700" y="3506925"/>
            <a:ext cx="8520600" cy="106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ngModel是</a:t>
            </a:r>
            <a:r>
              <a:rPr lang="zh-TW" sz="2400">
                <a:solidFill>
                  <a:srgbClr val="FFFF00"/>
                </a:solidFill>
              </a:rPr>
              <a:t>FormsModule</a:t>
            </a:r>
            <a:r>
              <a:rPr lang="zh-TW" sz="2400"/>
              <a:t>的一部份，需要import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327" y="0"/>
            <a:ext cx="511371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776" y="0"/>
            <a:ext cx="55204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311700" y="2486575"/>
            <a:ext cx="8520600" cy="208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新增 </a:t>
            </a:r>
            <a:r>
              <a:rPr lang="zh-TW" sz="2400">
                <a:solidFill>
                  <a:srgbClr val="FFFF00"/>
                </a:solidFill>
              </a:rPr>
              <a:t>listFilter</a:t>
            </a:r>
            <a:r>
              <a:rPr lang="zh-TW" sz="2400"/>
              <a:t> property</a:t>
            </a:r>
            <a:br>
              <a:rPr lang="zh-TW" sz="2400"/>
            </a:br>
            <a:r>
              <a:rPr lang="zh-TW" sz="2400"/>
              <a:t>幫input綁定 </a:t>
            </a:r>
            <a:r>
              <a:rPr lang="zh-TW" sz="2400">
                <a:solidFill>
                  <a:srgbClr val="FFFF00"/>
                </a:solidFill>
              </a:rPr>
              <a:t>ngModel</a:t>
            </a:r>
            <a:br>
              <a:rPr lang="zh-TW" sz="2400"/>
            </a:br>
            <a:r>
              <a:rPr lang="zh-TW" sz="2400"/>
              <a:t>顯示</a:t>
            </a:r>
            <a:r>
              <a:rPr lang="zh-TW" sz="2400">
                <a:solidFill>
                  <a:srgbClr val="FFFF00"/>
                </a:solidFill>
              </a:rPr>
              <a:t> {{listFilter}}</a:t>
            </a:r>
          </a:p>
        </p:txBody>
      </p:sp>
      <p:pic>
        <p:nvPicPr>
          <p:cNvPr id="842" name="Shape 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276"/>
            <a:ext cx="9143999" cy="208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測試</a:t>
            </a:r>
          </a:p>
        </p:txBody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9" name="Shape 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612" y="1414462"/>
            <a:ext cx="391477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type="title"/>
          </p:nvPr>
        </p:nvSpPr>
        <p:spPr>
          <a:xfrm>
            <a:off x="311700" y="2206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4800"/>
              <a:t>Transforming Data with Pipes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filter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2"/>
            <a:ext cx="9144001" cy="297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顯示綁定的properties前，先做轉換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內建pipes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zh-TW" sz="2400"/>
              <a:t>Date，number，percent，currency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zh-TW" sz="2400"/>
              <a:t>json，slice (處理object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zh-TW" sz="2400"/>
              <a:t>etc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客製化 pipes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Pipe Example</a:t>
            </a:r>
          </a:p>
        </p:txBody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7" name="Shape 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22949"/>
            <a:ext cx="8698325" cy="2983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4" name="Shape 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443100"/>
            <a:ext cx="47434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Shape 8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231" y="445022"/>
            <a:ext cx="6240794" cy="156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type="title"/>
          </p:nvPr>
        </p:nvSpPr>
        <p:spPr>
          <a:xfrm>
            <a:off x="311700" y="226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Data Binding記憶圖</a:t>
            </a:r>
          </a:p>
        </p:txBody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2" name="Shape 8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7372"/>
            <a:ext cx="9143998" cy="386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/>
          </p:nvPr>
        </p:nvSpPr>
        <p:spPr>
          <a:xfrm>
            <a:off x="311700" y="1696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使用ngModel要記得import </a:t>
            </a:r>
            <a:r>
              <a:rPr lang="zh-TW">
                <a:solidFill>
                  <a:srgbClr val="FFFF00"/>
                </a:solidFill>
              </a:rPr>
              <a:t>FormsModule</a:t>
            </a:r>
          </a:p>
        </p:txBody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311700" y="903475"/>
            <a:ext cx="8520600" cy="366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讓跟這個Module相關的Component都能使用ngModel</a:t>
            </a:r>
            <a:br>
              <a:rPr lang="zh-TW"/>
            </a:br>
            <a:r>
              <a:rPr lang="zh-TW"/>
              <a:t>(AppComponent/ProductListComponent)</a:t>
            </a:r>
          </a:p>
        </p:txBody>
      </p:sp>
      <p:pic>
        <p:nvPicPr>
          <p:cNvPr id="889" name="Shape 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199" y="1788799"/>
            <a:ext cx="7491899" cy="335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399800" y="2053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6000"/>
              <a:t>More on Components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Strong typing &amp; interfaces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Encapsulating styles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Lifecycle hooks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Custom pipes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App架構</a:t>
            </a:r>
          </a:p>
        </p:txBody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7" name="Shape 9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0467"/>
            <a:ext cx="9144001" cy="3480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type="title"/>
          </p:nvPr>
        </p:nvSpPr>
        <p:spPr>
          <a:xfrm>
            <a:off x="311700" y="308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Strong typing</a:t>
            </a:r>
          </a:p>
        </p:txBody>
      </p:sp>
      <p:sp>
        <p:nvSpPr>
          <p:cNvPr id="913" name="Shape 913"/>
          <p:cNvSpPr txBox="1"/>
          <p:nvPr>
            <p:ph idx="1" type="body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可以有type的地方</a:t>
            </a:r>
            <a:br>
              <a:rPr lang="zh-TW"/>
            </a:br>
            <a:r>
              <a:rPr lang="zh-TW"/>
              <a:t>(1) </a:t>
            </a:r>
            <a:r>
              <a:rPr lang="zh-TW">
                <a:solidFill>
                  <a:srgbClr val="FFFF00"/>
                </a:solidFill>
              </a:rPr>
              <a:t>property</a:t>
            </a:r>
            <a:br>
              <a:rPr lang="zh-TW"/>
            </a:br>
            <a:r>
              <a:rPr lang="zh-TW"/>
              <a:t>(2) method的</a:t>
            </a:r>
            <a:r>
              <a:rPr lang="zh-TW">
                <a:solidFill>
                  <a:srgbClr val="FFFF00"/>
                </a:solidFill>
              </a:rPr>
              <a:t>return type</a:t>
            </a:r>
            <a:br>
              <a:rPr lang="zh-TW"/>
            </a:br>
            <a:r>
              <a:rPr lang="zh-TW"/>
              <a:t>(3) method的</a:t>
            </a:r>
            <a:r>
              <a:rPr lang="zh-TW">
                <a:solidFill>
                  <a:srgbClr val="FFFF00"/>
                </a:solidFill>
              </a:rPr>
              <a:t>parameter type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但有時候property/method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會沒有適合的predefined type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如這裡的producrs array為 any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要指定custom type，要使用</a:t>
            </a:r>
            <a:r>
              <a:rPr lang="zh-TW">
                <a:solidFill>
                  <a:srgbClr val="FFFF00"/>
                </a:solidFill>
              </a:rPr>
              <a:t>interface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914" name="Shape 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674" y="0"/>
            <a:ext cx="4382324" cy="304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type="title"/>
          </p:nvPr>
        </p:nvSpPr>
        <p:spPr>
          <a:xfrm>
            <a:off x="311700" y="153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Interface</a:t>
            </a:r>
          </a:p>
        </p:txBody>
      </p:sp>
      <p:sp>
        <p:nvSpPr>
          <p:cNvPr id="920" name="Shape 920"/>
          <p:cNvSpPr txBox="1"/>
          <p:nvPr>
            <p:ph idx="1" type="body"/>
          </p:nvPr>
        </p:nvSpPr>
        <p:spPr>
          <a:xfrm>
            <a:off x="311700" y="798750"/>
            <a:ext cx="8520600" cy="412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一份定義properties/methods的規格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有實作(implement) Interface的class會支援這份規格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並可把</a:t>
            </a:r>
            <a:r>
              <a:rPr lang="zh-TW" sz="2400">
                <a:solidFill>
                  <a:srgbClr val="FFFF00"/>
                </a:solidFill>
              </a:rPr>
              <a:t>interface當成data type</a:t>
            </a:r>
            <a:r>
              <a:rPr lang="zh-TW" sz="2400"/>
              <a:t>來用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主要提供</a:t>
            </a:r>
            <a:r>
              <a:rPr lang="zh-TW" sz="2400" u="sng"/>
              <a:t>strong typing</a:t>
            </a:r>
            <a:r>
              <a:rPr lang="zh-TW" sz="2400"/>
              <a:t>跟</a:t>
            </a:r>
            <a:r>
              <a:rPr lang="zh-TW" sz="2400" u="sng"/>
              <a:t>debug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ES5跟ES6不支援，但Typescript支援</a:t>
            </a:r>
            <a:br>
              <a:rPr lang="zh-TW" sz="2400"/>
            </a:br>
            <a:r>
              <a:rPr lang="zh-TW" sz="2400"/>
              <a:t>只是transpile後會消失，不會出現在JS檔內</a:t>
            </a:r>
            <a:br>
              <a:rPr lang="zh-TW" sz="2400"/>
            </a:br>
            <a:r>
              <a:rPr lang="zh-TW" sz="2400"/>
              <a:t>(interface只有development time only)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product detail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0"/>
            <a:ext cx="9143998" cy="329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>
            <p:ph type="title"/>
          </p:nvPr>
        </p:nvSpPr>
        <p:spPr>
          <a:xfrm>
            <a:off x="0" y="9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TypeScript Interface範例</a:t>
            </a:r>
          </a:p>
        </p:txBody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108925" y="2686725"/>
            <a:ext cx="8723400" cy="188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>
                <a:solidFill>
                  <a:srgbClr val="FFFF00"/>
                </a:solidFill>
              </a:rPr>
              <a:t>export</a:t>
            </a:r>
            <a:r>
              <a:rPr lang="zh-TW" sz="3000"/>
              <a:t> 讓Interface可以</a:t>
            </a:r>
            <a:br>
              <a:rPr lang="zh-TW" sz="3000"/>
            </a:br>
            <a:r>
              <a:rPr lang="zh-TW" sz="3000"/>
              <a:t>在app中到處被使用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命名通常會在最前面加上 </a:t>
            </a:r>
            <a:r>
              <a:rPr lang="zh-TW" sz="3000">
                <a:solidFill>
                  <a:srgbClr val="FFFF00"/>
                </a:solidFill>
              </a:rPr>
              <a:t>I</a:t>
            </a:r>
            <a:r>
              <a:rPr lang="zh-TW" sz="3000"/>
              <a:t> 代表Interface</a:t>
            </a:r>
          </a:p>
        </p:txBody>
      </p:sp>
      <p:pic>
        <p:nvPicPr>
          <p:cNvPr id="927" name="Shape 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349" y="165625"/>
            <a:ext cx="5017001" cy="23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定義Interface</a:t>
            </a:r>
          </a:p>
        </p:txBody>
      </p:sp>
      <p:sp>
        <p:nvSpPr>
          <p:cNvPr id="933" name="Shape 933"/>
          <p:cNvSpPr txBox="1"/>
          <p:nvPr>
            <p:ph idx="1" type="body"/>
          </p:nvPr>
        </p:nvSpPr>
        <p:spPr>
          <a:xfrm>
            <a:off x="311700" y="3667025"/>
            <a:ext cx="85206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在interface中定義property跟method如上(含有data type)</a:t>
            </a:r>
            <a:br>
              <a:rPr lang="zh-TW" sz="2400"/>
            </a:br>
          </a:p>
        </p:txBody>
      </p:sp>
      <p:pic>
        <p:nvPicPr>
          <p:cNvPr id="934" name="Shape 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825" y="254148"/>
            <a:ext cx="5935348" cy="31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type="title"/>
          </p:nvPr>
        </p:nvSpPr>
        <p:spPr>
          <a:xfrm>
            <a:off x="311700" y="3284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使用Interface做為data type</a:t>
            </a:r>
          </a:p>
        </p:txBody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arenBoth"/>
            </a:pPr>
            <a:r>
              <a:rPr lang="zh-TW" sz="2400"/>
              <a:t>import interface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arenBoth"/>
            </a:pPr>
            <a:r>
              <a:rPr lang="zh-TW" sz="2400"/>
              <a:t>當成data type來用</a:t>
            </a:r>
          </a:p>
        </p:txBody>
      </p:sp>
      <p:pic>
        <p:nvPicPr>
          <p:cNvPr id="941" name="Shape 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1004225"/>
            <a:ext cx="5345149" cy="3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新增product.ts</a:t>
            </a:r>
          </a:p>
        </p:txBody>
      </p:sp>
      <p:sp>
        <p:nvSpPr>
          <p:cNvPr id="947" name="Shape 9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要修正any</a:t>
            </a:r>
            <a:br>
              <a:rPr lang="zh-TW"/>
            </a:br>
            <a:r>
              <a:rPr lang="zh-TW"/>
              <a:t>新增Interface來定義product是什麼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新增product.ts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49" y="2585052"/>
            <a:ext cx="3019749" cy="231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250" y="2137325"/>
            <a:ext cx="4106375" cy="29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1250" y="445025"/>
            <a:ext cx="3728200" cy="14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311700" y="1935600"/>
            <a:ext cx="8520600" cy="263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type checking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intellisense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710" y="0"/>
            <a:ext cx="49785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75" y="445024"/>
            <a:ext cx="3057950" cy="12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type="title"/>
          </p:nvPr>
        </p:nvSpPr>
        <p:spPr>
          <a:xfrm>
            <a:off x="311700" y="1885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把.js跟.map藏起來</a:t>
            </a:r>
          </a:p>
        </p:txBody>
      </p:sp>
      <p:sp>
        <p:nvSpPr>
          <p:cNvPr id="964" name="Shape 964"/>
          <p:cNvSpPr txBox="1"/>
          <p:nvPr>
            <p:ph idx="1" type="body"/>
          </p:nvPr>
        </p:nvSpPr>
        <p:spPr>
          <a:xfrm>
            <a:off x="311700" y="2920925"/>
            <a:ext cx="8520600" cy="16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"files.exclude": {</a:t>
            </a:r>
            <a:br>
              <a:rPr lang="zh-TW"/>
            </a:br>
            <a:r>
              <a:rPr lang="zh-TW"/>
              <a:t>        "**/.git": true,</a:t>
            </a:r>
            <a:br>
              <a:rPr lang="zh-TW"/>
            </a:br>
            <a:r>
              <a:rPr lang="zh-TW"/>
              <a:t>        "**/.DS_Store": true,</a:t>
            </a:r>
            <a:br>
              <a:rPr lang="zh-TW"/>
            </a:br>
            <a:r>
              <a:rPr lang="zh-TW"/>
              <a:t>        "**/*.js.map": true,</a:t>
            </a:r>
            <a:br>
              <a:rPr lang="zh-TW"/>
            </a:br>
            <a:r>
              <a:rPr lang="zh-TW"/>
              <a:t>        "**/*.js": {"when": "$(basename).ts"}</a:t>
            </a:r>
            <a:br>
              <a:rPr lang="zh-TW"/>
            </a:br>
            <a:r>
              <a:rPr lang="zh-TW"/>
              <a:t>    }</a:t>
            </a: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762" y="116250"/>
            <a:ext cx="34385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909737"/>
            <a:ext cx="43910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/>
          <p:nvPr>
            <p:ph type="title"/>
          </p:nvPr>
        </p:nvSpPr>
        <p:spPr>
          <a:xfrm>
            <a:off x="416650" y="2150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6000"/>
              <a:t>Component Styles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7" name="Shape 9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50" y="1436350"/>
            <a:ext cx="7239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type="title"/>
          </p:nvPr>
        </p:nvSpPr>
        <p:spPr>
          <a:xfrm>
            <a:off x="311700" y="787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封裝component的style  (@Component)</a:t>
            </a:r>
          </a:p>
        </p:txBody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5" name="Shape 9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99" y="770326"/>
            <a:ext cx="7628624" cy="41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幫header加上color</a:t>
            </a:r>
          </a:p>
        </p:txBody>
      </p:sp>
      <p:sp>
        <p:nvSpPr>
          <p:cNvPr id="991" name="Shape 9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2" name="Shape 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4327"/>
            <a:ext cx="9144000" cy="125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255550" y="976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App架構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8417"/>
            <a:ext cx="9143997" cy="356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>
            <p:ph type="title"/>
          </p:nvPr>
        </p:nvSpPr>
        <p:spPr>
          <a:xfrm>
            <a:off x="311700" y="3591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新增product-list css</a:t>
            </a:r>
          </a:p>
        </p:txBody>
      </p:sp>
      <p:sp>
        <p:nvSpPr>
          <p:cNvPr id="998" name="Shape 998"/>
          <p:cNvSpPr txBox="1"/>
          <p:nvPr>
            <p:ph idx="1" type="body"/>
          </p:nvPr>
        </p:nvSpPr>
        <p:spPr>
          <a:xfrm>
            <a:off x="118100" y="1152475"/>
            <a:ext cx="8714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可以直接寫thead{  }</a:t>
            </a:r>
            <a:br>
              <a:rPr lang="zh-TW"/>
            </a:br>
            <a:r>
              <a:rPr lang="zh-TW"/>
              <a:t>因為style sheet有被封裝</a:t>
            </a:r>
            <a:br>
              <a:rPr lang="zh-TW"/>
            </a:br>
            <a:r>
              <a:rPr lang="zh-TW"/>
              <a:t>所以不會影響其他部分的</a:t>
            </a:r>
            <a:br>
              <a:rPr lang="zh-TW"/>
            </a:br>
            <a:r>
              <a:rPr lang="zh-TW"/>
              <a:t>component</a:t>
            </a:r>
          </a:p>
        </p:txBody>
      </p:sp>
      <p:pic>
        <p:nvPicPr>
          <p:cNvPr id="999" name="Shape 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924" y="1152475"/>
            <a:ext cx="6061049" cy="37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/>
          <p:nvPr>
            <p:ph type="title"/>
          </p:nvPr>
        </p:nvSpPr>
        <p:spPr>
          <a:xfrm>
            <a:off x="470775" y="1643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6000"/>
              <a:t>Component</a:t>
            </a:r>
            <a:br>
              <a:rPr lang="zh-TW" sz="6000"/>
            </a:br>
            <a:r>
              <a:rPr lang="zh-TW" sz="6000"/>
              <a:t>LifeCycle Hooks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0" name="Shape 1010"/>
          <p:cNvSpPr txBox="1"/>
          <p:nvPr>
            <p:ph idx="1" type="body"/>
          </p:nvPr>
        </p:nvSpPr>
        <p:spPr>
          <a:xfrm>
            <a:off x="311700" y="2345875"/>
            <a:ext cx="8520600" cy="223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component有生命週期(lifecycle)，由angular管理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建立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解析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建立及解析children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當data綁定的properties改變時要處理變動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把template從DOM移除前要destroy</a:t>
            </a:r>
          </a:p>
        </p:txBody>
      </p:sp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975" y="0"/>
            <a:ext cx="4668224" cy="23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看最常用的三個</a:t>
            </a:r>
          </a:p>
        </p:txBody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OnInit：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	</a:t>
            </a:r>
            <a:r>
              <a:rPr lang="zh-TW">
                <a:solidFill>
                  <a:srgbClr val="CCCCCC"/>
                </a:solidFill>
              </a:rPr>
              <a:t>當angular初始化data-bound properties後</a:t>
            </a:r>
            <a:br>
              <a:rPr lang="zh-TW">
                <a:solidFill>
                  <a:srgbClr val="CCCCCC"/>
                </a:solidFill>
              </a:rPr>
            </a:br>
            <a:r>
              <a:rPr lang="zh-TW">
                <a:solidFill>
                  <a:srgbClr val="CCCCCC"/>
                </a:solidFill>
              </a:rPr>
              <a:t>	執行任何component初始化</a:t>
            </a:r>
            <a:br>
              <a:rPr lang="zh-TW">
                <a:solidFill>
                  <a:srgbClr val="CCCCCC"/>
                </a:solidFill>
              </a:rPr>
            </a:br>
            <a:r>
              <a:rPr lang="zh-TW">
                <a:solidFill>
                  <a:srgbClr val="CCCCCC"/>
                </a:solidFill>
              </a:rPr>
              <a:t>		=&gt;適合從後端讀取資料給template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OnChange: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	</a:t>
            </a:r>
            <a:r>
              <a:rPr lang="zh-TW">
                <a:solidFill>
                  <a:srgbClr val="D9D9D9"/>
                </a:solidFill>
              </a:rPr>
              <a:t>當data-bound </a:t>
            </a:r>
            <a:r>
              <a:rPr lang="zh-TW" u="sng">
                <a:solidFill>
                  <a:srgbClr val="D9D9D9"/>
                </a:solidFill>
              </a:rPr>
              <a:t>input</a:t>
            </a:r>
            <a:r>
              <a:rPr lang="zh-TW">
                <a:solidFill>
                  <a:srgbClr val="D9D9D9"/>
                </a:solidFill>
              </a:rPr>
              <a:t> properties有改變時，可執行動作</a:t>
            </a:r>
          </a:p>
          <a:p>
            <a:pPr lvl="0" rtl="0">
              <a:spcBef>
                <a:spcPts val="0"/>
              </a:spcBef>
              <a:buNone/>
            </a:pPr>
            <a:br>
              <a:rPr lang="zh-TW">
                <a:solidFill>
                  <a:srgbClr val="D9D9D9"/>
                </a:solidFill>
              </a:rPr>
            </a:br>
            <a:r>
              <a:rPr lang="zh-TW">
                <a:solidFill>
                  <a:srgbClr val="FFFF00"/>
                </a:solidFill>
              </a:rPr>
              <a:t>OnDestroy: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	</a:t>
            </a:r>
            <a:r>
              <a:rPr lang="zh-TW">
                <a:solidFill>
                  <a:srgbClr val="D9D9D9"/>
                </a:solidFill>
              </a:rPr>
              <a:t>detroy component前可進行清理動作</a:t>
            </a:r>
          </a:p>
        </p:txBody>
      </p:sp>
      <p:pic>
        <p:nvPicPr>
          <p:cNvPr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425" y="212650"/>
            <a:ext cx="2305175" cy="30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type="title"/>
          </p:nvPr>
        </p:nvSpPr>
        <p:spPr>
          <a:xfrm>
            <a:off x="311700" y="139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000"/>
              <a:t>Angular有提供每個Lifecycle Hook對應的 interface供implement</a:t>
            </a:r>
            <a:br>
              <a:rPr lang="zh-TW" sz="2000"/>
            </a:br>
          </a:p>
        </p:txBody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311700" y="3404650"/>
            <a:ext cx="8520600" cy="156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每個對應的interface都只定義一個method，名字為ngXXXX</a:t>
            </a:r>
            <a:br>
              <a:rPr lang="zh-TW"/>
            </a:br>
            <a:r>
              <a:rPr lang="zh-TW"/>
              <a:t>如這邊的</a:t>
            </a:r>
            <a:r>
              <a:rPr lang="zh-TW">
                <a:solidFill>
                  <a:srgbClr val="FFFF00"/>
                </a:solidFill>
              </a:rPr>
              <a:t>ng</a:t>
            </a:r>
            <a:r>
              <a:rPr lang="zh-TW"/>
              <a:t>OnInit( 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＊LifeCycel interface不一定要實作，因為transpile後會不見</a:t>
            </a:r>
            <a:br>
              <a:rPr lang="zh-TW"/>
            </a:br>
            <a:r>
              <a:rPr lang="zh-TW"/>
              <a:t>除非有要在LifeCycle hook處理事情</a:t>
            </a:r>
          </a:p>
        </p:txBody>
      </p:sp>
      <p:pic>
        <p:nvPicPr>
          <p:cNvPr id="1025" name="Shape 1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147" y="595225"/>
            <a:ext cx="5499700" cy="2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32" name="Shape 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00" y="235849"/>
            <a:ext cx="6823198" cy="44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驗證</a:t>
            </a:r>
          </a:p>
        </p:txBody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3899"/>
            <a:ext cx="9143998" cy="35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type="title"/>
          </p:nvPr>
        </p:nvSpPr>
        <p:spPr>
          <a:xfrm>
            <a:off x="311700" y="1709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6000"/>
              <a:t>Transforming Data </a:t>
            </a:r>
            <a:br>
              <a:rPr lang="zh-TW" sz="6000"/>
            </a:br>
            <a:r>
              <a:rPr lang="zh-TW" sz="6000"/>
              <a:t>with Pipes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需求：</a:t>
            </a:r>
          </a:p>
        </p:txBody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/>
              <a:t>使用者在input field輸入字串後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/>
              <a:t>用來過濾product array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/>
              <a:t>=&gt;透過pipe實作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6" name="Shape 1056"/>
          <p:cNvSpPr txBox="1"/>
          <p:nvPr>
            <p:ph idx="1" type="body"/>
          </p:nvPr>
        </p:nvSpPr>
        <p:spPr>
          <a:xfrm>
            <a:off x="311700" y="2545100"/>
            <a:ext cx="8520600" cy="202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class implements PipeTransform interface</a:t>
            </a:r>
            <a:br>
              <a:rPr lang="zh-TW"/>
            </a:br>
            <a:r>
              <a:rPr lang="zh-TW"/>
              <a:t>-只有一個 transform method</a:t>
            </a:r>
            <a:br>
              <a:rPr lang="zh-TW"/>
            </a:br>
            <a:r>
              <a:rPr lang="zh-TW"/>
              <a:t>(1)要過濾的array</a:t>
            </a:r>
            <a:br>
              <a:rPr lang="zh-TW"/>
            </a:br>
            <a:r>
              <a:rPr lang="zh-TW"/>
              <a:t>(2)使用者輸入的string</a:t>
            </a:r>
            <a:br>
              <a:rPr lang="zh-TW"/>
            </a:br>
            <a:r>
              <a:rPr lang="zh-TW"/>
              <a:t>(3)回傳過濾後的array</a:t>
            </a:r>
          </a:p>
        </p:txBody>
      </p:sp>
      <p:pic>
        <p:nvPicPr>
          <p:cNvPr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75" y="0"/>
            <a:ext cx="6495850" cy="23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JS有namespaces跟code organize問題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ES2015把file都當成modules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所以不用另外定義module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只要直接寫code，然後export/import，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這個file就成了module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Ag2使用此法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所以當我們建立code files,  import/export某些東西 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就是建立modules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加上</a:t>
            </a:r>
            <a:r>
              <a:rPr lang="zh-TW">
                <a:solidFill>
                  <a:srgbClr val="FFFF00"/>
                </a:solidFill>
              </a:rPr>
              <a:t>@Pipe</a:t>
            </a:r>
            <a:r>
              <a:rPr lang="zh-TW"/>
              <a:t> decorator ，讓此class變成pipe</a:t>
            </a:r>
          </a:p>
        </p:txBody>
      </p:sp>
      <p:sp>
        <p:nvSpPr>
          <p:cNvPr id="1063" name="Shape 1063"/>
          <p:cNvSpPr txBox="1"/>
          <p:nvPr>
            <p:ph idx="1" type="body"/>
          </p:nvPr>
        </p:nvSpPr>
        <p:spPr>
          <a:xfrm>
            <a:off x="311700" y="3801175"/>
            <a:ext cx="8520600" cy="7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設定pipe的名稱：</a:t>
            </a:r>
            <a:br>
              <a:rPr lang="zh-TW"/>
            </a:br>
            <a:r>
              <a:rPr lang="zh-TW"/>
              <a:t>name: </a:t>
            </a:r>
            <a:r>
              <a:rPr lang="zh-TW">
                <a:solidFill>
                  <a:srgbClr val="FFFF00"/>
                </a:solidFill>
              </a:rPr>
              <a:t>productFilter</a:t>
            </a:r>
            <a:r>
              <a:rPr lang="zh-TW"/>
              <a:t>是要在template中去使用</a:t>
            </a:r>
            <a:br>
              <a:rPr lang="zh-TW"/>
            </a:br>
          </a:p>
        </p:txBody>
      </p:sp>
      <p:pic>
        <p:nvPicPr>
          <p:cNvPr id="1064" name="Shape 1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675" y="1089222"/>
            <a:ext cx="5349224" cy="25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>
            <p:ph type="title"/>
          </p:nvPr>
        </p:nvSpPr>
        <p:spPr>
          <a:xfrm>
            <a:off x="311700" y="79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從@angular/core import</a:t>
            </a:r>
          </a:p>
        </p:txBody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311700" y="3585825"/>
            <a:ext cx="8520600" cy="98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是否與component很像？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angular提供一致性的style</a:t>
            </a:r>
          </a:p>
        </p:txBody>
      </p:sp>
      <p:pic>
        <p:nvPicPr>
          <p:cNvPr id="1071" name="Shape 10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00" y="608900"/>
            <a:ext cx="57150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/>
          <p:nvPr>
            <p:ph type="title"/>
          </p:nvPr>
        </p:nvSpPr>
        <p:spPr>
          <a:xfrm>
            <a:off x="311700" y="204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使用piple</a:t>
            </a:r>
          </a:p>
        </p:txBody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96825" y="2577800"/>
            <a:ext cx="9047100" cy="199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products會做為 productFilrer中的transform method第一個參數</a:t>
            </a:r>
            <a:br>
              <a:rPr lang="zh-TW" sz="2400"/>
            </a:br>
            <a:r>
              <a:rPr lang="zh-TW" sz="2400"/>
              <a:t>listFilter是transform method的第二個參數，對應user輸入的string</a:t>
            </a:r>
          </a:p>
        </p:txBody>
      </p:sp>
      <p:pic>
        <p:nvPicPr>
          <p:cNvPr id="1078" name="Shape 1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0319"/>
            <a:ext cx="9143998" cy="119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告訴angular去哪找這個pipe</a:t>
            </a:r>
          </a:p>
        </p:txBody>
      </p:sp>
      <p:sp>
        <p:nvSpPr>
          <p:cNvPr id="1084" name="Shape 10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因為是product list component要使用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其屬於AppModule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所以一樣去AppModule宣告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5" name="Shape 10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97" y="1332350"/>
            <a:ext cx="3208749" cy="30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1" name="Shape 10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2" name="Shape 10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87" y="557212"/>
            <a:ext cx="614362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輸入ng g pipe product-filter</a:t>
            </a:r>
          </a:p>
        </p:txBody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9" name="Shape 10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8451"/>
            <a:ext cx="9144001" cy="242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user輸入string後，用來過濾products array</a:t>
            </a:r>
          </a:p>
        </p:txBody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6" name="Shape 1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00" y="1099350"/>
            <a:ext cx="7127024" cy="374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311700" y="2683100"/>
            <a:ext cx="8520600" cy="22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string.indexOf</a:t>
            </a:r>
            <a:r>
              <a:rPr lang="zh-TW"/>
              <a:t>(searchString) 回傳第一個找到的位置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找不到則回傳-1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array.</a:t>
            </a:r>
            <a:r>
              <a:rPr lang="zh-TW">
                <a:solidFill>
                  <a:srgbClr val="FFFF00"/>
                </a:solidFill>
              </a:rPr>
              <a:t>filter</a:t>
            </a:r>
            <a:r>
              <a:rPr lang="zh-TW"/>
              <a:t> =&gt; 回傳符合callback fn內條件的那些elements組成的新array</a:t>
            </a:r>
          </a:p>
        </p:txBody>
      </p:sp>
      <p:pic>
        <p:nvPicPr>
          <p:cNvPr id="1113" name="Shape 1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34"/>
            <a:ext cx="9143998" cy="174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0" name="Shape 1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227" y="0"/>
            <a:ext cx="72455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測試</a:t>
            </a:r>
          </a:p>
        </p:txBody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7" name="Shape 1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75" y="1099777"/>
            <a:ext cx="6312050" cy="352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建立product.ts  並export 一個class </a:t>
            </a:r>
            <a:r>
              <a:rPr lang="zh-TW">
                <a:solidFill>
                  <a:srgbClr val="FF9900"/>
                </a:solidFill>
              </a:rPr>
              <a:t>Product，此file就成了module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因為class被export後，其他module就可以import它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在product-list.ts去import此class </a:t>
            </a:r>
            <a:r>
              <a:rPr lang="zh-TW">
                <a:solidFill>
                  <a:srgbClr val="FF9900"/>
                </a:solidFill>
              </a:rPr>
              <a:t> { Product }，因為此file有import，所以也變成了module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575" y="149501"/>
            <a:ext cx="6213601" cy="222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記得要到ngModuel import</a:t>
            </a:r>
          </a:p>
        </p:txBody>
      </p:sp>
      <p:sp>
        <p:nvSpPr>
          <p:cNvPr id="1133" name="Shape 1133"/>
          <p:cNvSpPr txBox="1"/>
          <p:nvPr>
            <p:ph idx="1" type="body"/>
          </p:nvPr>
        </p:nvSpPr>
        <p:spPr>
          <a:xfrm>
            <a:off x="311700" y="3727525"/>
            <a:ext cx="8520600" cy="84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用angular cli建立pipe時會自動幫我們加好</a:t>
            </a:r>
          </a:p>
        </p:txBody>
      </p:sp>
      <p:pic>
        <p:nvPicPr>
          <p:cNvPr id="1134" name="Shape 1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074" y="1232323"/>
            <a:ext cx="4920276" cy="23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0" name="Shape 1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26" y="623814"/>
            <a:ext cx="8131974" cy="389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完成Product List Component</a:t>
            </a:r>
          </a:p>
        </p:txBody>
      </p:sp>
      <p:sp>
        <p:nvSpPr>
          <p:cNvPr id="1147" name="Shape 1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8" name="Shape 1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800" y="1640523"/>
            <a:ext cx="6866599" cy="29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type="title"/>
          </p:nvPr>
        </p:nvSpPr>
        <p:spPr>
          <a:xfrm>
            <a:off x="311700" y="1251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br>
              <a:rPr lang="zh-TW" sz="4800"/>
            </a:br>
            <a:r>
              <a:rPr lang="zh-TW" sz="4800"/>
              <a:t>Service and Dependency Injection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Service</a:t>
            </a:r>
          </a:p>
        </p:txBody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/>
              <a:t>component很好用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/>
              <a:t>但data/logic如果與view無關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/>
              <a:t>或是我們想要跨component去分享時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/>
              <a:t>要怎麼處理？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Service</a:t>
            </a:r>
          </a:p>
        </p:txBody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有特定目的的class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有幾項特點：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獨立於其他component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提供共享的data/logic給其他component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封裝外部的互動(如取得資料)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程式容易test，debug，reuse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目標</a:t>
            </a:r>
          </a:p>
        </p:txBody>
      </p:sp>
      <p:sp>
        <p:nvSpPr>
          <p:cNvPr id="1171" name="Shape 1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/>
              <a:t>要建立一個service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000"/>
              <a:t>需要此service的component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000"/>
              <a:t>要使用</a:t>
            </a:r>
            <a:r>
              <a:rPr lang="zh-TW" sz="3000">
                <a:solidFill>
                  <a:srgbClr val="FFFF00"/>
                </a:solidFill>
              </a:rPr>
              <a:t>dependency injection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建立product data service</a:t>
            </a:r>
          </a:p>
        </p:txBody>
      </p:sp>
      <p:sp>
        <p:nvSpPr>
          <p:cNvPr id="1177" name="Shape 1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8" name="Shape 1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475" y="1152475"/>
            <a:ext cx="6057899" cy="32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 txBox="1"/>
          <p:nvPr>
            <p:ph idx="1" type="body"/>
          </p:nvPr>
        </p:nvSpPr>
        <p:spPr>
          <a:xfrm>
            <a:off x="311700" y="2913225"/>
            <a:ext cx="8520600" cy="16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如果直接new一個service class</a:t>
            </a:r>
            <a:br>
              <a:rPr lang="zh-TW"/>
            </a:br>
            <a:r>
              <a:rPr lang="zh-TW"/>
              <a:t>會拿到instance，但是這會是local to the 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無法share data且難以測試</a:t>
            </a:r>
          </a:p>
        </p:txBody>
      </p:sp>
      <p:pic>
        <p:nvPicPr>
          <p:cNvPr id="1185" name="Shape 1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3998" cy="257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1" name="Shape 1191"/>
          <p:cNvSpPr txBox="1"/>
          <p:nvPr>
            <p:ph idx="1" type="body"/>
          </p:nvPr>
        </p:nvSpPr>
        <p:spPr>
          <a:xfrm>
            <a:off x="311700" y="3340075"/>
            <a:ext cx="8520600" cy="122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可以改向angular的injector註冊，angular會產生service的單一instance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稱為 </a:t>
            </a:r>
            <a:r>
              <a:rPr lang="zh-TW" sz="2400">
                <a:solidFill>
                  <a:srgbClr val="FFFF00"/>
                </a:solidFill>
              </a:rPr>
              <a:t>singleton</a:t>
            </a:r>
          </a:p>
        </p:txBody>
      </p:sp>
      <p:pic>
        <p:nvPicPr>
          <p:cNvPr id="1192" name="Shape 1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50" y="68800"/>
            <a:ext cx="7036624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1362600"/>
            <a:ext cx="8520600" cy="125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Introduction to Components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32275" y="2880525"/>
            <a:ext cx="8520600" cy="107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Angular 2就是一堆component組合起來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311700" y="2987925"/>
            <a:ext cx="8520600" cy="194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Injector會管理這些instance，當Compoent有定義service做為dependency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在instantiate Component時，angular會inject service  [即</a:t>
            </a:r>
            <a:r>
              <a:rPr lang="zh-TW">
                <a:solidFill>
                  <a:srgbClr val="FFFF00"/>
                </a:solidFill>
              </a:rPr>
              <a:t>Dependecy Injection</a:t>
            </a:r>
            <a:r>
              <a:rPr lang="zh-TW"/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因為由angular管理service instance，所以其內的data/logic可以分享給使用這個instance的 classes</a:t>
            </a:r>
          </a:p>
        </p:txBody>
      </p:sp>
      <p:pic>
        <p:nvPicPr>
          <p:cNvPr id="1199" name="Shape 1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850" y="128076"/>
            <a:ext cx="7340125" cy="23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>
            <p:ph type="title"/>
          </p:nvPr>
        </p:nvSpPr>
        <p:spPr>
          <a:xfrm>
            <a:off x="311700" y="154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Dependency Injection </a:t>
            </a:r>
          </a:p>
        </p:txBody>
      </p:sp>
      <p:sp>
        <p:nvSpPr>
          <p:cNvPr id="1205" name="Shape 1205"/>
          <p:cNvSpPr txBox="1"/>
          <p:nvPr>
            <p:ph idx="1" type="body"/>
          </p:nvPr>
        </p:nvSpPr>
        <p:spPr>
          <a:xfrm>
            <a:off x="311700" y="1125525"/>
            <a:ext cx="8520600" cy="344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/>
              <a:t>一種coding pattern</a:t>
            </a:r>
            <a:br>
              <a:rPr lang="zh-TW" sz="3000"/>
            </a:br>
            <a:r>
              <a:rPr lang="zh-TW" sz="3000"/>
              <a:t>class</a:t>
            </a:r>
            <a:r>
              <a:rPr lang="zh-TW" sz="3000" u="sng"/>
              <a:t>從外部來源接收所需的object instance</a:t>
            </a:r>
            <a:br>
              <a:rPr lang="zh-TW" sz="3000"/>
            </a:br>
            <a:r>
              <a:rPr lang="zh-TW" sz="3000"/>
              <a:t>(稱為dependencies)</a:t>
            </a:r>
            <a:br>
              <a:rPr lang="zh-TW" sz="3000"/>
            </a:br>
            <a:r>
              <a:rPr lang="zh-TW" sz="3000"/>
              <a:t>而不是自己建立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000"/>
              <a:t>＊這邊外部來源是Angular Injector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/>
              <a:t>建立一個Service</a:t>
            </a:r>
          </a:p>
        </p:txBody>
      </p:sp>
      <p:sp>
        <p:nvSpPr>
          <p:cNvPr id="1211" name="Shape 1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/>
              <a:t>(1)建立service </a:t>
            </a:r>
            <a:r>
              <a:rPr lang="zh-TW" sz="3600">
                <a:solidFill>
                  <a:srgbClr val="FFFF00"/>
                </a:solidFill>
              </a:rPr>
              <a:t>class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600"/>
              <a:t>(2)用</a:t>
            </a:r>
            <a:r>
              <a:rPr lang="zh-TW" sz="3600">
                <a:solidFill>
                  <a:srgbClr val="FFFF00"/>
                </a:solidFill>
              </a:rPr>
              <a:t>decorator</a:t>
            </a:r>
            <a:r>
              <a:rPr lang="zh-TW" sz="3600"/>
              <a:t>定義metadata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600"/>
              <a:t>(3)</a:t>
            </a:r>
            <a:r>
              <a:rPr lang="zh-TW" sz="3600">
                <a:solidFill>
                  <a:srgbClr val="FFFF00"/>
                </a:solidFill>
              </a:rPr>
              <a:t>import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311700" y="3107750"/>
            <a:ext cx="8520600" cy="182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AutoNum type="arabicParenBoth"/>
            </a:pPr>
            <a:r>
              <a:rPr lang="zh-TW" sz="3000"/>
              <a:t>export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arenBoth"/>
            </a:pPr>
            <a:r>
              <a:rPr lang="zh-TW" sz="3000"/>
              <a:t>@Injectable( )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arenBoth"/>
            </a:pPr>
            <a:r>
              <a:rPr lang="zh-TW" sz="3000"/>
              <a:t>import</a:t>
            </a:r>
          </a:p>
        </p:txBody>
      </p:sp>
      <p:pic>
        <p:nvPicPr>
          <p:cNvPr id="1218" name="Shape 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772" y="0"/>
            <a:ext cx="5812374" cy="31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ng g service product</a:t>
            </a:r>
          </a:p>
        </p:txBody>
      </p:sp>
      <p:sp>
        <p:nvSpPr>
          <p:cNvPr id="1224" name="Shape 12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5" name="Shape 1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4860"/>
            <a:ext cx="9144001" cy="245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幫service向injector註冊</a:t>
            </a:r>
          </a:p>
        </p:txBody>
      </p:sp>
      <p:sp>
        <p:nvSpPr>
          <p:cNvPr id="1231" name="Shape 1231"/>
          <p:cNvSpPr txBox="1"/>
          <p:nvPr>
            <p:ph idx="1" type="body"/>
          </p:nvPr>
        </p:nvSpPr>
        <p:spPr>
          <a:xfrm>
            <a:off x="311700" y="641425"/>
            <a:ext cx="8520600" cy="450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向 provider 註冊</a:t>
            </a:r>
            <a:br>
              <a:rPr lang="zh-TW" sz="2400"/>
            </a:br>
            <a:r>
              <a:rPr lang="zh-TW" sz="2400"/>
              <a:t>	provider可以建立或回傳service</a:t>
            </a:r>
            <a:br>
              <a:rPr lang="zh-TW" sz="2400"/>
            </a:br>
            <a:r>
              <a:rPr lang="zh-TW" sz="2400"/>
              <a:t>	一般來說會是service class本身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定義在component內或Angular module metadata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註冊在component內 </a:t>
            </a:r>
            <a:r>
              <a:rPr lang="zh-TW" sz="2400"/>
              <a:t>:可以inject到component及其children</a:t>
            </a:r>
            <a:br>
              <a:rPr lang="zh-TW" sz="2400"/>
            </a:br>
            <a:r>
              <a:rPr lang="zh-TW" sz="2400">
                <a:solidFill>
                  <a:srgbClr val="FFFF00"/>
                </a:solidFill>
              </a:rPr>
              <a:t>註冊在Angular module</a:t>
            </a:r>
            <a:r>
              <a:rPr lang="zh-TW" sz="2400"/>
              <a:t>：可以inject 到 app任何地方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7" name="Shape 1237"/>
          <p:cNvSpPr txBox="1"/>
          <p:nvPr>
            <p:ph idx="1" type="body"/>
          </p:nvPr>
        </p:nvSpPr>
        <p:spPr>
          <a:xfrm>
            <a:off x="311700" y="2382825"/>
            <a:ext cx="8520600" cy="21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(1)如果service註冊在product list component</a:t>
            </a:r>
            <a:br>
              <a:rPr lang="zh-TW"/>
            </a:br>
            <a:r>
              <a:rPr lang="zh-TW"/>
              <a:t>(2) 可以Inject到 </a:t>
            </a:r>
            <a:br>
              <a:rPr lang="zh-TW"/>
            </a:br>
            <a:r>
              <a:rPr lang="zh-TW"/>
              <a:t>-product list</a:t>
            </a:r>
            <a:br>
              <a:rPr lang="zh-TW"/>
            </a:br>
            <a:r>
              <a:rPr lang="zh-TW"/>
              <a:t>-star(children)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但不能inject到product detial (非children)</a:t>
            </a:r>
          </a:p>
        </p:txBody>
      </p:sp>
      <p:pic>
        <p:nvPicPr>
          <p:cNvPr id="1238" name="Shape 1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19" y="-5"/>
            <a:ext cx="4860475" cy="218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311700" y="2998600"/>
            <a:ext cx="8520600" cy="157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要讓service也可inject到product detail的話</a:t>
            </a:r>
            <a:br>
              <a:rPr lang="zh-TW"/>
            </a:br>
            <a:r>
              <a:rPr lang="zh-TW"/>
              <a:t>可以用service也註冊到product detail</a:t>
            </a:r>
            <a:br>
              <a:rPr lang="zh-TW"/>
            </a:br>
            <a:r>
              <a:rPr lang="zh-TW"/>
              <a:t>但這樣會產生兩個service instance，就不會是singleton了！</a:t>
            </a:r>
          </a:p>
        </p:txBody>
      </p:sp>
      <p:pic>
        <p:nvPicPr>
          <p:cNvPr id="1245" name="Shape 1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000" y="-2"/>
            <a:ext cx="4594000" cy="28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237000" y="2933550"/>
            <a:ext cx="8520600" cy="163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如果service註冊到root component (紅箭頭)</a:t>
            </a:r>
            <a:br>
              <a:rPr lang="zh-TW"/>
            </a:br>
            <a:r>
              <a:rPr lang="zh-TW"/>
              <a:t>則instance可inject到任何component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以這個情況</a:t>
            </a:r>
            <a:br>
              <a:rPr lang="zh-TW"/>
            </a:br>
            <a:r>
              <a:rPr lang="zh-TW">
                <a:solidFill>
                  <a:srgbClr val="FFFF00"/>
                </a:solidFill>
              </a:rPr>
              <a:t>我們要register到root component (AppComponent)</a:t>
            </a:r>
          </a:p>
        </p:txBody>
      </p:sp>
      <p:pic>
        <p:nvPicPr>
          <p:cNvPr id="1252" name="Shape 1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50" y="0"/>
            <a:ext cx="5000250" cy="293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註冊provider</a:t>
            </a:r>
          </a:p>
        </p:txBody>
      </p:sp>
      <p:sp>
        <p:nvSpPr>
          <p:cNvPr id="1258" name="Shape 1258"/>
          <p:cNvSpPr txBox="1"/>
          <p:nvPr>
            <p:ph idx="1" type="body"/>
          </p:nvPr>
        </p:nvSpPr>
        <p:spPr>
          <a:xfrm>
            <a:off x="311700" y="3010575"/>
            <a:ext cx="8520600" cy="155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在appComponent要註冊provider (用來建立service)</a:t>
            </a:r>
            <a:br>
              <a:rPr lang="zh-TW"/>
            </a:br>
            <a:r>
              <a:rPr lang="zh-TW"/>
              <a:t>新增一個 </a:t>
            </a:r>
            <a:r>
              <a:rPr lang="zh-TW">
                <a:solidFill>
                  <a:srgbClr val="FFFF00"/>
                </a:solidFill>
              </a:rPr>
              <a:t>providers</a:t>
            </a:r>
            <a:r>
              <a:rPr lang="zh-TW"/>
              <a:t> property 為array</a:t>
            </a:r>
            <a:br>
              <a:rPr lang="zh-TW"/>
            </a:br>
            <a:r>
              <a:rPr lang="zh-TW"/>
              <a:t>把要註冊的service放進去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(可註冊多個)</a:t>
            </a:r>
          </a:p>
        </p:txBody>
      </p:sp>
      <p:pic>
        <p:nvPicPr>
          <p:cNvPr id="1259" name="Shape 1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46" y="0"/>
            <a:ext cx="5669699" cy="30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62" y="266925"/>
            <a:ext cx="7450275" cy="413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5" name="Shape 1265"/>
          <p:cNvSpPr txBox="1"/>
          <p:nvPr>
            <p:ph idx="1" type="body"/>
          </p:nvPr>
        </p:nvSpPr>
        <p:spPr>
          <a:xfrm>
            <a:off x="311700" y="3533200"/>
            <a:ext cx="8520600" cy="161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在app.component.ts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import ProductService並新增一providers property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這樣service instance就可以inject到AppComponent及其child component了</a:t>
            </a:r>
          </a:p>
        </p:txBody>
      </p:sp>
      <p:pic>
        <p:nvPicPr>
          <p:cNvPr id="1266" name="Shape 1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625" y="0"/>
            <a:ext cx="6172775" cy="33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 txBox="1"/>
          <p:nvPr>
            <p:ph type="title"/>
          </p:nvPr>
        </p:nvSpPr>
        <p:spPr>
          <a:xfrm>
            <a:off x="214900" y="1969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6000"/>
              <a:t>Dependency Injection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Inject Service</a:t>
            </a:r>
          </a:p>
        </p:txBody>
      </p:sp>
      <p:sp>
        <p:nvSpPr>
          <p:cNvPr id="1277" name="Shape 12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constructor( )</a:t>
            </a:r>
            <a:r>
              <a:rPr lang="zh-TW"/>
              <a:t>  </a:t>
            </a:r>
            <a:br>
              <a:rPr lang="zh-TW"/>
            </a:br>
            <a:r>
              <a:rPr lang="zh-TW"/>
              <a:t>在class被建立實體時(component)</a:t>
            </a:r>
            <a:br>
              <a:rPr lang="zh-TW"/>
            </a:br>
            <a:r>
              <a:rPr lang="zh-TW"/>
              <a:t>會執行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如果沒有定義</a:t>
            </a:r>
            <a:br>
              <a:rPr lang="zh-TW"/>
            </a:br>
            <a:r>
              <a:rPr lang="zh-TW"/>
              <a:t>會自動執行隱含的constructor( 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所以service可放在這邊去inject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＊constructor是用來初始化 component</a:t>
            </a:r>
            <a:br>
              <a:rPr lang="zh-TW"/>
            </a:br>
            <a:r>
              <a:rPr lang="zh-TW"/>
              <a:t>所以code越少越好，不要放會花時間的code</a:t>
            </a:r>
          </a:p>
        </p:txBody>
      </p:sp>
      <p:pic>
        <p:nvPicPr>
          <p:cNvPr id="1278" name="Shape 1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722" y="65022"/>
            <a:ext cx="5039275" cy="30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4" name="Shape 1284"/>
          <p:cNvSpPr txBox="1"/>
          <p:nvPr>
            <p:ph idx="1" type="body"/>
          </p:nvPr>
        </p:nvSpPr>
        <p:spPr>
          <a:xfrm>
            <a:off x="311700" y="2142125"/>
            <a:ext cx="8520600" cy="242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(1)定義 private variable</a:t>
            </a:r>
            <a:br>
              <a:rPr lang="zh-TW"/>
            </a:br>
            <a:r>
              <a:rPr lang="zh-TW"/>
              <a:t>(2)constructor fn會接收productService參數</a:t>
            </a:r>
            <a:br>
              <a:rPr lang="zh-TW"/>
            </a:br>
            <a:r>
              <a:rPr lang="zh-TW">
                <a:solidFill>
                  <a:srgbClr val="FFFF00"/>
                </a:solidFill>
              </a:rPr>
              <a:t>當constructor被執行時，injector會把參數(productService)設定為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要求的Service instance(ProductService的instance)</a:t>
            </a:r>
            <a:br>
              <a:rPr lang="zh-TW">
                <a:solidFill>
                  <a:srgbClr val="FFFF00"/>
                </a:solidFill>
              </a:rPr>
            </a:br>
            <a:br>
              <a:rPr lang="zh-TW"/>
            </a:br>
            <a:r>
              <a:rPr lang="zh-TW"/>
              <a:t>(3)把</a:t>
            </a:r>
            <a:r>
              <a:rPr lang="zh-TW" u="sng">
                <a:solidFill>
                  <a:srgbClr val="C9DAF8"/>
                </a:solidFill>
              </a:rPr>
              <a:t>injected service instence</a:t>
            </a:r>
            <a:r>
              <a:rPr lang="zh-TW"/>
              <a:t>(productService)指派給</a:t>
            </a:r>
            <a:br>
              <a:rPr lang="zh-TW"/>
            </a:br>
            <a:r>
              <a:rPr lang="zh-TW" u="sng">
                <a:solidFill>
                  <a:srgbClr val="C9DAF8"/>
                </a:solidFill>
              </a:rPr>
              <a:t>local variable</a:t>
            </a:r>
            <a:r>
              <a:rPr lang="zh-TW"/>
              <a:t>(_productServire)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就可在class內使用_productServire去存取service的properties/method</a:t>
            </a:r>
          </a:p>
        </p:txBody>
      </p:sp>
      <p:pic>
        <p:nvPicPr>
          <p:cNvPr id="1285" name="Shape 1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698" y="-1"/>
            <a:ext cx="5764975" cy="20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比較簡潔的寫法</a:t>
            </a:r>
          </a:p>
        </p:txBody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2" name="Shape 1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738312"/>
            <a:ext cx="72771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(Demo)   product-list.component.ts	</a:t>
            </a:r>
          </a:p>
        </p:txBody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product list component不需寫provider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因為service已經註冊在app component (parent)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 所以只需要constructor fn (通常寫在所有prop之後)</a:t>
            </a:r>
          </a:p>
        </p:txBody>
      </p:sp>
      <p:pic>
        <p:nvPicPr>
          <p:cNvPr id="1299" name="Shape 1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2185187"/>
            <a:ext cx="65151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Shape 1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450" y="3703012"/>
            <a:ext cx="65722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 txBox="1"/>
          <p:nvPr>
            <p:ph idx="1" type="body"/>
          </p:nvPr>
        </p:nvSpPr>
        <p:spPr>
          <a:xfrm>
            <a:off x="311700" y="205750"/>
            <a:ext cx="8520600" cy="47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(1)inject product service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(2)import service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(3)使用serviec的method取資料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(4)把hard code的product拿掉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(5)把filter條件拿掉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＊抓資料的動作通常不會放在</a:t>
            </a:r>
            <a:br>
              <a:rPr lang="zh-TW"/>
            </a:br>
            <a:r>
              <a:rPr lang="zh-TW"/>
              <a:t>constructor，所以改放到</a:t>
            </a:r>
            <a:br>
              <a:rPr lang="zh-TW"/>
            </a:br>
            <a:r>
              <a:rPr lang="zh-TW"/>
              <a:t>ngOnInit( )</a:t>
            </a:r>
            <a:br>
              <a:rPr lang="zh-TW"/>
            </a:br>
          </a:p>
        </p:txBody>
      </p:sp>
      <p:pic>
        <p:nvPicPr>
          <p:cNvPr id="1306" name="Shape 1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995" y="0"/>
            <a:ext cx="44854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資料還是存在</a:t>
            </a:r>
          </a:p>
        </p:txBody>
      </p:sp>
      <p:sp>
        <p:nvSpPr>
          <p:cNvPr id="1312" name="Shape 13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3" name="Shape 1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849" y="1433522"/>
            <a:ext cx="6791550" cy="348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9" name="Shape 13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0" name="Shape 1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864"/>
            <a:ext cx="9144000" cy="439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4800"/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6000"/>
              <a:t>Retriving Data using HTTP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427"/>
            <a:ext cx="9143997" cy="3702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1" name="Shape 1331"/>
          <p:cNvSpPr txBox="1"/>
          <p:nvPr>
            <p:ph idx="1" type="body"/>
          </p:nvPr>
        </p:nvSpPr>
        <p:spPr>
          <a:xfrm>
            <a:off x="311700" y="3003950"/>
            <a:ext cx="8520600" cy="21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(1)application發出get HTTP request到Web Service</a:t>
            </a:r>
            <a:br>
              <a:rPr lang="zh-TW"/>
            </a:br>
            <a:r>
              <a:rPr lang="zh-TW"/>
              <a:t>(2)從DB取出資料後</a:t>
            </a:r>
            <a:br>
              <a:rPr lang="zh-TW"/>
            </a:br>
            <a:r>
              <a:rPr lang="zh-TW"/>
              <a:t>(3)透過HTTP response回傳資料給application</a:t>
            </a:r>
            <a:br>
              <a:rPr lang="zh-TW"/>
            </a:br>
            <a:r>
              <a:rPr lang="zh-TW"/>
              <a:t>(4)application處理data</a:t>
            </a:r>
          </a:p>
        </p:txBody>
      </p:sp>
      <p:pic>
        <p:nvPicPr>
          <p:cNvPr id="1332" name="Shape 1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74" y="0"/>
            <a:ext cx="5352724" cy="30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Observable</a:t>
            </a:r>
          </a:p>
        </p:txBody>
      </p:sp>
      <p:sp>
        <p:nvSpPr>
          <p:cNvPr id="1338" name="Shape 1338"/>
          <p:cNvSpPr txBox="1"/>
          <p:nvPr>
            <p:ph idx="1" type="body"/>
          </p:nvPr>
        </p:nvSpPr>
        <p:spPr>
          <a:xfrm>
            <a:off x="311700" y="2597625"/>
            <a:ext cx="8520600" cy="212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(1)幫助處理非同步資料</a:t>
            </a:r>
            <a:br>
              <a:rPr lang="zh-TW"/>
            </a:br>
            <a:r>
              <a:rPr lang="zh-TW"/>
              <a:t>(2)把</a:t>
            </a:r>
            <a:r>
              <a:rPr lang="zh-TW" u="sng">
                <a:solidFill>
                  <a:srgbClr val="FFFF00"/>
                </a:solidFill>
              </a:rPr>
              <a:t>events視為collection</a:t>
            </a:r>
            <a:br>
              <a:rPr lang="zh-TW" u="sng">
                <a:solidFill>
                  <a:srgbClr val="FFFF00"/>
                </a:solidFill>
              </a:rPr>
            </a:br>
            <a:r>
              <a:rPr lang="zh-TW"/>
              <a:t>	- array的item隨著時間非同步的抵達</a:t>
            </a:r>
            <a:br>
              <a:rPr lang="zh-TW"/>
            </a:br>
            <a:r>
              <a:rPr lang="zh-TW"/>
              <a:t>(3)是ES7的功能</a:t>
            </a:r>
            <a:br>
              <a:rPr lang="zh-TW"/>
            </a:br>
            <a:r>
              <a:rPr lang="zh-TW"/>
              <a:t>(4)使用</a:t>
            </a:r>
            <a:r>
              <a:rPr lang="zh-TW">
                <a:solidFill>
                  <a:srgbClr val="FFFF00"/>
                </a:solidFill>
              </a:rPr>
              <a:t>RxJS</a:t>
            </a:r>
            <a:br>
              <a:rPr lang="zh-TW">
                <a:solidFill>
                  <a:srgbClr val="FFFF00"/>
                </a:solidFill>
              </a:rPr>
            </a:br>
            <a:r>
              <a:rPr lang="zh-TW"/>
              <a:t>(5)Angular內部有使用(含ag的event system跟http client service)</a:t>
            </a:r>
          </a:p>
        </p:txBody>
      </p:sp>
      <p:pic>
        <p:nvPicPr>
          <p:cNvPr id="1339" name="Shape 1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650" y="98424"/>
            <a:ext cx="5694650" cy="277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Observable </a:t>
            </a:r>
            <a:r>
              <a:rPr lang="zh-TW">
                <a:solidFill>
                  <a:srgbClr val="FFFF00"/>
                </a:solidFill>
              </a:rPr>
              <a:t>Operators</a:t>
            </a:r>
          </a:p>
        </p:txBody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311700" y="3641575"/>
            <a:ext cx="8520600" cy="150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(1)Operator就是在</a:t>
            </a:r>
            <a:r>
              <a:rPr lang="zh-TW">
                <a:solidFill>
                  <a:srgbClr val="FFFF00"/>
                </a:solidFill>
              </a:rPr>
              <a:t>observable上的method</a:t>
            </a:r>
            <a:r>
              <a:rPr lang="zh-TW"/>
              <a:t>，</a:t>
            </a:r>
            <a:r>
              <a:rPr lang="zh-TW" u="sng">
                <a:solidFill>
                  <a:srgbClr val="FFFF00"/>
                </a:solidFill>
              </a:rPr>
              <a:t>用來產生新的observable</a:t>
            </a:r>
            <a:br>
              <a:rPr lang="zh-TW" u="sng">
                <a:solidFill>
                  <a:srgbClr val="FFFF00"/>
                </a:solidFill>
              </a:rPr>
            </a:br>
            <a:r>
              <a:rPr lang="zh-TW"/>
              <a:t>(2)把</a:t>
            </a:r>
            <a:r>
              <a:rPr lang="zh-TW" u="sng">
                <a:solidFill>
                  <a:srgbClr val="FFFF00"/>
                </a:solidFill>
              </a:rPr>
              <a:t>來源observable</a:t>
            </a:r>
            <a:r>
              <a:rPr lang="zh-TW"/>
              <a:t>用某種方式轉換</a:t>
            </a:r>
            <a:br>
              <a:rPr lang="zh-TW"/>
            </a:br>
            <a:r>
              <a:rPr lang="zh-TW"/>
              <a:t>(3)當</a:t>
            </a:r>
            <a:r>
              <a:rPr lang="zh-TW" u="sng">
                <a:solidFill>
                  <a:srgbClr val="FFFF00"/>
                </a:solidFill>
              </a:rPr>
              <a:t>value被emit時才處理</a:t>
            </a:r>
            <a:br>
              <a:rPr lang="zh-TW"/>
            </a:br>
            <a:r>
              <a:rPr lang="zh-TW"/>
              <a:t>(4) 如 </a:t>
            </a:r>
            <a:r>
              <a:rPr lang="zh-TW">
                <a:solidFill>
                  <a:srgbClr val="00FFFF"/>
                </a:solidFill>
              </a:rPr>
              <a:t>map/ filter/ take /merge</a:t>
            </a:r>
          </a:p>
        </p:txBody>
      </p:sp>
      <p:pic>
        <p:nvPicPr>
          <p:cNvPr id="1346" name="Shape 1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024" y="710249"/>
            <a:ext cx="5543249" cy="29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Data sequesce有很多形式	</a:t>
            </a:r>
          </a:p>
        </p:txBody>
      </p:sp>
      <p:sp>
        <p:nvSpPr>
          <p:cNvPr id="1352" name="Shape 1352"/>
          <p:cNvSpPr txBox="1"/>
          <p:nvPr>
            <p:ph idx="1" type="body"/>
          </p:nvPr>
        </p:nvSpPr>
        <p:spPr>
          <a:xfrm>
            <a:off x="311700" y="572700"/>
            <a:ext cx="8520600" cy="443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backend service的response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一串系統的notifications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一串events (如user input)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RxJS把data sequence稱為observable sequence (簡稱 </a:t>
            </a:r>
            <a:r>
              <a:rPr lang="zh-TW">
                <a:solidFill>
                  <a:srgbClr val="FFFF00"/>
                </a:solidFill>
              </a:rPr>
              <a:t>an observable</a:t>
            </a:r>
            <a:r>
              <a:rPr lang="zh-TW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下面圖包含三個elements</a:t>
            </a:r>
          </a:p>
        </p:txBody>
      </p:sp>
      <p:pic>
        <p:nvPicPr>
          <p:cNvPr id="1353" name="Shape 1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38299"/>
            <a:ext cx="9144000" cy="176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/>
          <p:nvPr>
            <p:ph idx="1" type="body"/>
          </p:nvPr>
        </p:nvSpPr>
        <p:spPr>
          <a:xfrm>
            <a:off x="172525" y="331050"/>
            <a:ext cx="8659800" cy="423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我們code裡面的method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可以</a:t>
            </a:r>
            <a:r>
              <a:rPr lang="zh-TW">
                <a:solidFill>
                  <a:srgbClr val="FFFF00"/>
                </a:solidFill>
              </a:rPr>
              <a:t>訂閱(subscribe)</a:t>
            </a:r>
            <a:r>
              <a:rPr lang="zh-TW"/>
              <a:t> observable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當有data非同步抵達時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我們就會收到通知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method就可以對push給它的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data做出反應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(沒有更多data/或發生error時也會收到通知)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operator</a:t>
            </a:r>
            <a:r>
              <a:rPr lang="zh-TW"/>
              <a:t>會對data item做出轉換(如把x都乘以10)   上圖稱為</a:t>
            </a:r>
            <a:r>
              <a:rPr b="1" lang="zh-TW">
                <a:solidFill>
                  <a:srgbClr val="00FF00"/>
                </a:solidFill>
              </a:rPr>
              <a:t>marble diagrams</a:t>
            </a:r>
          </a:p>
        </p:txBody>
      </p:sp>
      <p:pic>
        <p:nvPicPr>
          <p:cNvPr id="1359" name="Shape 1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75" y="102299"/>
            <a:ext cx="5189400" cy="28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/>
          <p:nvPr>
            <p:ph type="title"/>
          </p:nvPr>
        </p:nvSpPr>
        <p:spPr>
          <a:xfrm>
            <a:off x="311700" y="94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Promise與Observable比較</a:t>
            </a:r>
          </a:p>
        </p:txBody>
      </p:sp>
      <p:sp>
        <p:nvSpPr>
          <p:cNvPr id="1365" name="Shape 1365"/>
          <p:cNvSpPr txBox="1"/>
          <p:nvPr>
            <p:ph idx="1" type="body"/>
          </p:nvPr>
        </p:nvSpPr>
        <p:spPr>
          <a:xfrm>
            <a:off x="311700" y="741125"/>
            <a:ext cx="8520600" cy="382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u="sng">
                <a:solidFill>
                  <a:srgbClr val="00FFFF"/>
                </a:solidFill>
              </a:rPr>
              <a:t>Lazy</a:t>
            </a:r>
            <a:r>
              <a:rPr lang="zh-TW"/>
              <a:t>: observable只有在</a:t>
            </a:r>
            <a:r>
              <a:rPr lang="zh-TW">
                <a:solidFill>
                  <a:srgbClr val="FFFF00"/>
                </a:solidFill>
              </a:rPr>
              <a:t>被subscribe時才會emit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＊呼叫http時也可用promise(但這邊會用observable)</a:t>
            </a:r>
          </a:p>
        </p:txBody>
      </p:sp>
      <p:pic>
        <p:nvPicPr>
          <p:cNvPr id="1366" name="Shape 1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8226"/>
            <a:ext cx="9144000" cy="311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/>
          <p:nvPr>
            <p:ph type="title"/>
          </p:nvPr>
        </p:nvSpPr>
        <p:spPr>
          <a:xfrm>
            <a:off x="311700" y="198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讓service從後端Web Server取資料</a:t>
            </a:r>
          </a:p>
        </p:txBody>
      </p:sp>
      <p:sp>
        <p:nvSpPr>
          <p:cNvPr id="1372" name="Shape 1372"/>
          <p:cNvSpPr txBox="1"/>
          <p:nvPr>
            <p:ph idx="1" type="body"/>
          </p:nvPr>
        </p:nvSpPr>
        <p:spPr>
          <a:xfrm>
            <a:off x="100850" y="771200"/>
            <a:ext cx="8731500" cy="42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angular提供</a:t>
            </a:r>
            <a:br>
              <a:rPr lang="zh-TW"/>
            </a:br>
            <a:r>
              <a:rPr lang="zh-TW"/>
              <a:t>HTTP service讓我們可以</a:t>
            </a:r>
            <a:br>
              <a:rPr lang="zh-TW"/>
            </a:br>
            <a:r>
              <a:rPr lang="zh-TW"/>
              <a:t>跟後端server溝通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使用HTTP request/response</a:t>
            </a:r>
            <a:br>
              <a:rPr lang="zh-TW"/>
            </a:br>
            <a:r>
              <a:rPr lang="zh-TW"/>
              <a:t>protocol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呼叫HTTP service的get method</a:t>
            </a:r>
            <a:br>
              <a:rPr lang="zh-TW"/>
            </a:br>
            <a:r>
              <a:rPr lang="zh-TW"/>
              <a:t>會接著送出get request到</a:t>
            </a:r>
            <a:br>
              <a:rPr lang="zh-TW"/>
            </a:br>
            <a:r>
              <a:rPr lang="zh-TW"/>
              <a:t>web server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web server response會被HTTP Service</a:t>
            </a:r>
            <a:br>
              <a:rPr lang="zh-TW"/>
            </a:br>
            <a:r>
              <a:rPr lang="zh-TW"/>
              <a:t>以Observable形式回傳給product data service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73" name="Shape 1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127" y="849923"/>
            <a:ext cx="5669872" cy="31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 txBox="1"/>
          <p:nvPr>
            <p:ph type="title"/>
          </p:nvPr>
        </p:nvSpPr>
        <p:spPr>
          <a:xfrm>
            <a:off x="65150" y="8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送出HTTP Request</a:t>
            </a:r>
          </a:p>
        </p:txBody>
      </p:sp>
      <p:sp>
        <p:nvSpPr>
          <p:cNvPr id="1379" name="Shape 1379"/>
          <p:cNvSpPr txBox="1"/>
          <p:nvPr>
            <p:ph idx="1" type="body"/>
          </p:nvPr>
        </p:nvSpPr>
        <p:spPr>
          <a:xfrm>
            <a:off x="179300" y="582700"/>
            <a:ext cx="8652900" cy="398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_productUrl</a:t>
            </a:r>
            <a:br>
              <a:rPr lang="zh-TW"/>
            </a:br>
            <a:r>
              <a:rPr lang="zh-TW"/>
              <a:t>是要送出request的地方</a:t>
            </a:r>
            <a:br>
              <a:rPr lang="zh-TW"/>
            </a:br>
            <a:r>
              <a:rPr lang="zh-TW"/>
              <a:t>(web server)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constructor</a:t>
            </a:r>
            <a:br>
              <a:rPr lang="zh-TW"/>
            </a:br>
            <a:r>
              <a:rPr lang="zh-TW"/>
              <a:t>用來inject dependency</a:t>
            </a:r>
            <a:br>
              <a:rPr lang="zh-TW"/>
            </a:br>
            <a:r>
              <a:rPr lang="zh-TW"/>
              <a:t>(必須先註冊provider)</a:t>
            </a:r>
            <a:br>
              <a:rPr lang="zh-TW"/>
            </a:br>
            <a:r>
              <a:rPr lang="zh-TW"/>
              <a:t>inject Angular Http service</a:t>
            </a:r>
            <a:br>
              <a:rPr lang="zh-TW"/>
            </a:br>
            <a:r>
              <a:rPr lang="zh-TW"/>
              <a:t>(建立_http變數，並把Http service instance指派給它)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this._http.</a:t>
            </a:r>
            <a:r>
              <a:rPr lang="zh-TW">
                <a:solidFill>
                  <a:srgbClr val="FFFF00"/>
                </a:solidFill>
              </a:rPr>
              <a:t>get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使用_http指向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傳進來service的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instance</a:t>
            </a:r>
          </a:p>
        </p:txBody>
      </p:sp>
      <p:pic>
        <p:nvPicPr>
          <p:cNvPr id="1380" name="Shape 1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150" y="0"/>
            <a:ext cx="5169799" cy="280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 txBox="1"/>
          <p:nvPr>
            <p:ph type="title"/>
          </p:nvPr>
        </p:nvSpPr>
        <p:spPr>
          <a:xfrm>
            <a:off x="311700" y="2545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使用Http需要import HttpModule</a:t>
            </a:r>
          </a:p>
        </p:txBody>
      </p:sp>
      <p:sp>
        <p:nvSpPr>
          <p:cNvPr id="1386" name="Shape 13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imports array加入</a:t>
            </a:r>
            <a:br>
              <a:rPr lang="zh-TW"/>
            </a:br>
            <a:r>
              <a:rPr lang="zh-TW"/>
              <a:t>外部module</a:t>
            </a:r>
            <a:br>
              <a:rPr lang="zh-TW"/>
            </a:br>
            <a:r>
              <a:rPr lang="zh-TW">
                <a:solidFill>
                  <a:srgbClr val="FFFF00"/>
                </a:solidFill>
              </a:rPr>
              <a:t>HttpModule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*impors array放的</a:t>
            </a:r>
            <a:br>
              <a:rPr lang="zh-TW"/>
            </a:br>
            <a:r>
              <a:rPr lang="zh-TW"/>
              <a:t>是AppModule會用到</a:t>
            </a:r>
            <a:br>
              <a:rPr lang="zh-TW"/>
            </a:br>
            <a:r>
              <a:rPr lang="zh-TW"/>
              <a:t>的外部module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7" name="Shape 1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897" y="1017724"/>
            <a:ext cx="6105400" cy="38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3" name="Shape 13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4" name="Shape 1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723900"/>
            <a:ext cx="71056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預備知識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860625"/>
            <a:ext cx="8520600" cy="370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Typescript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ES6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npm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000"/>
              <a:t>optional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webpack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3264850"/>
            <a:ext cx="8520600" cy="178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最下面是Class：定義View要使用的 propery跟method</a:t>
            </a:r>
            <a:br>
              <a:rPr lang="zh-TW"/>
            </a:br>
            <a:r>
              <a:rPr lang="zh-TW"/>
              <a:t>export使這個檔案變成module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@Component： </a:t>
            </a:r>
            <a:r>
              <a:rPr lang="zh-TW">
                <a:solidFill>
                  <a:srgbClr val="FFFF00"/>
                </a:solidFill>
              </a:rPr>
              <a:t>View+metadata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template定義HTML</a:t>
            </a:r>
            <a:br>
              <a:rPr lang="zh-TW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975" y="0"/>
            <a:ext cx="6588324" cy="31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/>
          <p:nvPr>
            <p:ph idx="1" type="body"/>
          </p:nvPr>
        </p:nvSpPr>
        <p:spPr>
          <a:xfrm>
            <a:off x="311700" y="1356750"/>
            <a:ext cx="8520600" cy="35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getProducts( )的回傳type為</a:t>
            </a:r>
            <a:br>
              <a:rPr lang="zh-TW"/>
            </a:br>
            <a:r>
              <a:rPr lang="zh-TW" u="sng"/>
              <a:t>Observable&lt;</a:t>
            </a:r>
            <a:r>
              <a:rPr lang="zh-TW" u="sng">
                <a:solidFill>
                  <a:srgbClr val="FFFF00"/>
                </a:solidFill>
              </a:rPr>
              <a:t>Response</a:t>
            </a:r>
            <a:r>
              <a:rPr lang="zh-TW" u="sng"/>
              <a:t>&gt;</a:t>
            </a:r>
            <a:br>
              <a:rPr lang="zh-TW" u="sng"/>
            </a:br>
            <a:r>
              <a:rPr lang="zh-TW"/>
              <a:t>(</a:t>
            </a:r>
            <a:r>
              <a:rPr lang="zh-TW">
                <a:solidFill>
                  <a:srgbClr val="00FFFF"/>
                </a:solidFill>
              </a:rPr>
              <a:t>因為_http.get會得到Observable，data type為HTTP response</a:t>
            </a:r>
            <a:r>
              <a:rPr lang="zh-TW"/>
              <a:t>)</a:t>
            </a:r>
            <a:br>
              <a:rPr lang="zh-TW"/>
            </a:br>
            <a:br>
              <a:rPr lang="zh-TW" u="sng"/>
            </a:br>
            <a:r>
              <a:rPr lang="zh-TW"/>
              <a:t>這邊的generic </a:t>
            </a:r>
            <a:br>
              <a:rPr lang="zh-TW"/>
            </a:br>
            <a:r>
              <a:rPr lang="zh-TW"/>
              <a:t>定義Observable觀察(Observing)的</a:t>
            </a:r>
            <a:r>
              <a:rPr lang="zh-TW" u="sng"/>
              <a:t>Observable sequence</a:t>
            </a:r>
            <a:r>
              <a:rPr lang="zh-TW"/>
              <a:t>中的data type</a:t>
            </a:r>
            <a:br>
              <a:rPr lang="zh-TW"/>
            </a:br>
            <a:r>
              <a:rPr lang="zh-TW"/>
              <a:t>這個case是</a:t>
            </a:r>
            <a:r>
              <a:rPr lang="zh-TW">
                <a:solidFill>
                  <a:srgbClr val="FFFF00"/>
                </a:solidFill>
              </a:rPr>
              <a:t>HTTP Response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＊HTTP call是一個single async operation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(代表observable sequence只會含有一個element：</a:t>
            </a:r>
            <a:r>
              <a:rPr lang="zh-TW" u="sng">
                <a:solidFill>
                  <a:srgbClr val="FFFF00"/>
                </a:solidFill>
              </a:rPr>
              <a:t>HTTP response object)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u="sng">
              <a:solidFill>
                <a:srgbClr val="CCCCCC"/>
              </a:solidFill>
            </a:endParaRPr>
          </a:p>
        </p:txBody>
      </p:sp>
      <p:pic>
        <p:nvPicPr>
          <p:cNvPr id="1400" name="Shape 1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275" y="72025"/>
            <a:ext cx="4641625" cy="1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2025"/>
            <a:ext cx="4079151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7" name="Shape 1407"/>
          <p:cNvSpPr txBox="1"/>
          <p:nvPr>
            <p:ph idx="1" type="body"/>
          </p:nvPr>
        </p:nvSpPr>
        <p:spPr>
          <a:xfrm>
            <a:off x="311700" y="1692100"/>
            <a:ext cx="8520600" cy="287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要import { </a:t>
            </a:r>
            <a:r>
              <a:rPr lang="zh-TW">
                <a:solidFill>
                  <a:srgbClr val="FFFF00"/>
                </a:solidFill>
              </a:rPr>
              <a:t>Response</a:t>
            </a:r>
            <a:r>
              <a:rPr lang="zh-TW"/>
              <a:t> }     (從@angular/http)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及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Observable</a:t>
            </a:r>
            <a:r>
              <a:rPr lang="zh-TW"/>
              <a:t>   (從rxjs/Observable)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08" name="Shape 1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423" y="621125"/>
            <a:ext cx="6199924" cy="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/>
          <p:nvPr>
            <p:ph idx="1" type="body"/>
          </p:nvPr>
        </p:nvSpPr>
        <p:spPr>
          <a:xfrm>
            <a:off x="311700" y="2879900"/>
            <a:ext cx="8520600" cy="215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但我們期望拿到的是array資料</a:t>
            </a:r>
            <a:br>
              <a:rPr lang="zh-TW" sz="1400"/>
            </a:br>
            <a:r>
              <a:rPr lang="zh-TW" sz="1400"/>
              <a:t>所以要用</a:t>
            </a:r>
            <a:r>
              <a:rPr lang="zh-TW" sz="1400" u="sng">
                <a:solidFill>
                  <a:srgbClr val="FFFF00"/>
                </a:solidFill>
              </a:rPr>
              <a:t>map operator</a:t>
            </a:r>
            <a:r>
              <a:rPr lang="zh-TW" sz="1400"/>
              <a:t>來進行轉換</a:t>
            </a:r>
            <a:br>
              <a:rPr lang="zh-TW" sz="1400"/>
            </a:br>
            <a:r>
              <a:rPr lang="zh-TW" sz="1400"/>
              <a:t>(1) </a:t>
            </a:r>
            <a:r>
              <a:rPr lang="zh-TW" sz="1400">
                <a:solidFill>
                  <a:srgbClr val="FFFF00"/>
                </a:solidFill>
              </a:rPr>
              <a:t>import map</a:t>
            </a:r>
            <a:r>
              <a:rPr lang="zh-TW" sz="1400"/>
              <a:t> (這邊是執行JS library去載入map，並沒真的import進來)</a:t>
            </a:r>
            <a:br>
              <a:rPr lang="zh-TW" sz="1400"/>
            </a:br>
            <a:r>
              <a:rPr lang="zh-TW" sz="1400"/>
              <a:t>(3)_http.get會拿到observable，</a:t>
            </a:r>
            <a:r>
              <a:rPr lang="zh-TW" sz="1400">
                <a:solidFill>
                  <a:srgbClr val="FFFF00"/>
                </a:solidFill>
              </a:rPr>
              <a:t>.map</a:t>
            </a:r>
            <a:r>
              <a:rPr lang="zh-TW" sz="1400"/>
              <a:t>把emit出的http response obj用</a:t>
            </a:r>
            <a:r>
              <a:rPr lang="zh-TW" sz="1400">
                <a:solidFill>
                  <a:srgbClr val="FFFF00"/>
                </a:solidFill>
              </a:rPr>
              <a:t>.json( )</a:t>
            </a:r>
            <a:r>
              <a:rPr lang="zh-TW" sz="1400"/>
              <a:t>轉成json obejct</a:t>
            </a:r>
            <a:br>
              <a:rPr lang="zh-TW" sz="1400"/>
            </a:br>
            <a:r>
              <a:rPr lang="zh-TW" sz="1400"/>
              <a:t>(4)再用casting </a:t>
            </a:r>
            <a:r>
              <a:rPr lang="zh-TW" sz="1400">
                <a:solidFill>
                  <a:srgbClr val="FFFF00"/>
                </a:solidFill>
              </a:rPr>
              <a:t>&lt;IProduct[ ]&gt;把json obejct轉成an array of products</a:t>
            </a:r>
            <a:br>
              <a:rPr lang="zh-TW" sz="1400"/>
            </a:br>
            <a:r>
              <a:rPr lang="zh-TW" sz="1400"/>
              <a:t>	</a:t>
            </a:r>
            <a:r>
              <a:rPr lang="zh-TW" sz="1400">
                <a:solidFill>
                  <a:srgbClr val="00FFFF"/>
                </a:solidFill>
              </a:rPr>
              <a:t>*如果資料包在data property中，則用response.json.data取得</a:t>
            </a:r>
            <a:br>
              <a:rPr lang="zh-TW" sz="1400">
                <a:solidFill>
                  <a:srgbClr val="00FFFF"/>
                </a:solidFill>
              </a:rPr>
            </a:br>
            <a:r>
              <a:rPr lang="zh-TW" sz="1400"/>
              <a:t>	</a:t>
            </a:r>
            <a:r>
              <a:rPr b="1" lang="zh-TW" sz="1400">
                <a:solidFill>
                  <a:srgbClr val="00FFFF"/>
                </a:solidFill>
              </a:rPr>
              <a:t>.map會拿到另一個observable</a:t>
            </a:r>
            <a:br>
              <a:rPr lang="zh-TW" sz="1400"/>
            </a:br>
            <a:r>
              <a:rPr lang="zh-TW" sz="1400"/>
              <a:t>(2)這時回傳的資料就可改寫是IProduct array =&gt;  </a:t>
            </a:r>
            <a:r>
              <a:rPr lang="zh-TW" sz="1400">
                <a:solidFill>
                  <a:srgbClr val="FFFF00"/>
                </a:solidFill>
              </a:rPr>
              <a:t>Observable&lt;IProduct[ ]&gt;</a:t>
            </a:r>
          </a:p>
        </p:txBody>
      </p:sp>
      <p:pic>
        <p:nvPicPr>
          <p:cNvPr id="1414" name="Shape 1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475" y="0"/>
            <a:ext cx="6342524" cy="283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Shape 1415"/>
          <p:cNvSpPr txBox="1"/>
          <p:nvPr/>
        </p:nvSpPr>
        <p:spPr>
          <a:xfrm>
            <a:off x="156900" y="145675"/>
            <a:ext cx="2353200" cy="18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D9D9D9"/>
                </a:solidFill>
              </a:rPr>
              <a:t>但getProducts( )要得的不是http response</a:t>
            </a:r>
            <a:br>
              <a:rPr lang="zh-TW">
                <a:solidFill>
                  <a:srgbClr val="D9D9D9"/>
                </a:solidFill>
              </a:rPr>
            </a:br>
            <a:br>
              <a:rPr lang="zh-TW">
                <a:solidFill>
                  <a:srgbClr val="D9D9D9"/>
                </a:solidFill>
              </a:rPr>
            </a:br>
            <a:r>
              <a:rPr lang="zh-TW">
                <a:solidFill>
                  <a:srgbClr val="D9D9D9"/>
                </a:solidFill>
              </a:rPr>
              <a:t>Product-list component是</a:t>
            </a:r>
            <a:br>
              <a:rPr lang="zh-TW">
                <a:solidFill>
                  <a:srgbClr val="D9D9D9"/>
                </a:solidFill>
              </a:rPr>
            </a:br>
            <a:r>
              <a:rPr lang="zh-TW">
                <a:solidFill>
                  <a:srgbClr val="D9D9D9"/>
                </a:solidFill>
              </a:rPr>
              <a:t>期望拿到list of products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D9D9D9"/>
                </a:solidFill>
              </a:rPr>
              <a:t>=&gt;轉換response obj成為</a:t>
            </a:r>
            <a:br>
              <a:rPr lang="zh-TW">
                <a:solidFill>
                  <a:srgbClr val="D9D9D9"/>
                </a:solidFill>
              </a:rPr>
            </a:br>
            <a:r>
              <a:rPr lang="zh-TW">
                <a:solidFill>
                  <a:srgbClr val="D9D9D9"/>
                </a:solidFill>
              </a:rPr>
              <a:t>array of products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1" name="Shape 1421"/>
          <p:cNvSpPr txBox="1"/>
          <p:nvPr>
            <p:ph idx="1" type="body"/>
          </p:nvPr>
        </p:nvSpPr>
        <p:spPr>
          <a:xfrm>
            <a:off x="311700" y="1501600"/>
            <a:ext cx="8520600" cy="30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這種寫法的import 跟平常不太一樣</a:t>
            </a:r>
            <a:br>
              <a:rPr lang="zh-TW"/>
            </a:br>
            <a:r>
              <a:rPr lang="zh-TW"/>
              <a:t>告訴module loader去載入library但是沒有import任何東西進來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載入library會執行js</a:t>
            </a:r>
            <a:br>
              <a:rPr lang="zh-TW"/>
            </a:br>
            <a:r>
              <a:rPr lang="zh-TW"/>
              <a:t>這邊的js會載入map operator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22" name="Shape 1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25" y="102725"/>
            <a:ext cx="68675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 txBox="1"/>
          <p:nvPr>
            <p:ph type="title"/>
          </p:nvPr>
        </p:nvSpPr>
        <p:spPr>
          <a:xfrm>
            <a:off x="266875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/>
              <a:t>step1</a:t>
            </a:r>
            <a:r>
              <a:rPr lang="zh-TW"/>
              <a:t>  import HttpModule</a:t>
            </a:r>
          </a:p>
        </p:txBody>
      </p:sp>
      <p:sp>
        <p:nvSpPr>
          <p:cNvPr id="1428" name="Shape 1428"/>
          <p:cNvSpPr txBox="1"/>
          <p:nvPr>
            <p:ph idx="1" type="body"/>
          </p:nvPr>
        </p:nvSpPr>
        <p:spPr>
          <a:xfrm>
            <a:off x="172125" y="1285875"/>
            <a:ext cx="8660100" cy="328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(Recall)</a:t>
            </a:r>
            <a:br>
              <a:rPr lang="zh-TW"/>
            </a:br>
            <a:r>
              <a:rPr lang="zh-TW"/>
              <a:t>Angular</a:t>
            </a:r>
            <a:r>
              <a:rPr lang="zh-TW">
                <a:solidFill>
                  <a:srgbClr val="FFFF00"/>
                </a:solidFill>
              </a:rPr>
              <a:t>在HttpModule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內註冊其http service provider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現在可以inject </a:t>
            </a:r>
            <a:r>
              <a:rPr lang="zh-TW">
                <a:solidFill>
                  <a:srgbClr val="FFFF00"/>
                </a:solidFill>
              </a:rPr>
              <a:t>HTTP service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到任何需要它的class</a:t>
            </a:r>
          </a:p>
        </p:txBody>
      </p:sp>
      <p:pic>
        <p:nvPicPr>
          <p:cNvPr id="1429" name="Shape 1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750" y="1544400"/>
            <a:ext cx="47815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Shape 1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562" y="3003175"/>
            <a:ext cx="303847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 txBox="1"/>
          <p:nvPr>
            <p:ph type="title"/>
          </p:nvPr>
        </p:nvSpPr>
        <p:spPr>
          <a:xfrm>
            <a:off x="311700" y="3336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/>
              <a:t>step2</a:t>
            </a:r>
            <a:r>
              <a:rPr lang="zh-TW"/>
              <a:t>- import </a:t>
            </a:r>
            <a:r>
              <a:rPr lang="zh-TW">
                <a:solidFill>
                  <a:srgbClr val="FFFF00"/>
                </a:solidFill>
              </a:rPr>
              <a:t>Http , Response, Observable, map</a:t>
            </a:r>
          </a:p>
        </p:txBody>
      </p:sp>
      <p:sp>
        <p:nvSpPr>
          <p:cNvPr id="1436" name="Shape 14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import</a:t>
            </a:r>
            <a:br>
              <a:rPr lang="zh-TW"/>
            </a:br>
            <a:r>
              <a:rPr lang="zh-TW">
                <a:solidFill>
                  <a:srgbClr val="FFFF00"/>
                </a:solidFill>
              </a:rPr>
              <a:t>@angular/http</a:t>
            </a:r>
            <a:br>
              <a:rPr lang="zh-TW"/>
            </a:br>
            <a:r>
              <a:rPr lang="zh-TW"/>
              <a:t>Http - http client service</a:t>
            </a:r>
            <a:br>
              <a:rPr lang="zh-TW"/>
            </a:br>
            <a:r>
              <a:rPr lang="zh-TW"/>
              <a:t>Response  -http response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rxjs/Observable</a:t>
            </a:r>
            <a:br>
              <a:rPr lang="zh-TW"/>
            </a:br>
            <a:r>
              <a:rPr lang="zh-TW"/>
              <a:t>Observable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map operator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利用特別語法載入operator，但沒有import任何東西</a:t>
            </a:r>
          </a:p>
        </p:txBody>
      </p:sp>
      <p:pic>
        <p:nvPicPr>
          <p:cNvPr id="1437" name="Shape 1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062" y="1614475"/>
            <a:ext cx="46005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/>
              <a:t>step3</a:t>
            </a:r>
            <a:r>
              <a:rPr lang="zh-TW"/>
              <a:t> - 建立constructor來取得http client service</a:t>
            </a:r>
          </a:p>
        </p:txBody>
      </p:sp>
      <p:sp>
        <p:nvSpPr>
          <p:cNvPr id="1443" name="Shape 1443"/>
          <p:cNvSpPr txBox="1"/>
          <p:nvPr>
            <p:ph idx="1" type="body"/>
          </p:nvPr>
        </p:nvSpPr>
        <p:spPr>
          <a:xfrm>
            <a:off x="266875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我們需要http client service instance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所以透過inject來取得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這邊連到自己local的json (因為這樣不用建server)</a:t>
            </a:r>
            <a:br>
              <a:rPr lang="zh-TW"/>
            </a:br>
            <a:r>
              <a:rPr lang="zh-TW"/>
              <a:t>如果要連web server，就改這邊的URL</a:t>
            </a:r>
          </a:p>
        </p:txBody>
      </p:sp>
      <p:pic>
        <p:nvPicPr>
          <p:cNvPr id="1444" name="Shape 1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600" y="1672800"/>
            <a:ext cx="521970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/>
              <a:t>step4</a:t>
            </a:r>
            <a:r>
              <a:rPr lang="zh-TW"/>
              <a:t> -  使用operator轉換response object</a:t>
            </a:r>
          </a:p>
        </p:txBody>
      </p:sp>
      <p:sp>
        <p:nvSpPr>
          <p:cNvPr id="1450" name="Shape 14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但這邊寫完還不能測試，因為還沒有subscribe這個Observable</a:t>
            </a:r>
          </a:p>
        </p:txBody>
      </p:sp>
      <p:pic>
        <p:nvPicPr>
          <p:cNvPr id="1451" name="Shape 1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287" y="1848975"/>
            <a:ext cx="650557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hape 145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Exception handling:</a:t>
            </a:r>
            <a:br>
              <a:rPr lang="zh-TW"/>
            </a:br>
            <a:r>
              <a:rPr lang="zh-TW"/>
              <a:t>可能有invalid request / lost connection</a:t>
            </a:r>
          </a:p>
        </p:txBody>
      </p:sp>
      <p:sp>
        <p:nvSpPr>
          <p:cNvPr id="1457" name="Shape 1457"/>
          <p:cNvSpPr txBox="1"/>
          <p:nvPr>
            <p:ph idx="1" type="body"/>
          </p:nvPr>
        </p:nvSpPr>
        <p:spPr>
          <a:xfrm>
            <a:off x="311700" y="3867750"/>
            <a:ext cx="8520600" cy="107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zh-TW"/>
              <a:t>import </a:t>
            </a:r>
            <a:r>
              <a:rPr lang="zh-TW">
                <a:solidFill>
                  <a:srgbClr val="FFFF00"/>
                </a:solidFill>
              </a:rPr>
              <a:t>do</a:t>
            </a:r>
            <a:r>
              <a:rPr lang="zh-TW"/>
              <a:t>跟</a:t>
            </a:r>
            <a:r>
              <a:rPr lang="zh-TW">
                <a:solidFill>
                  <a:srgbClr val="FFFF00"/>
                </a:solidFill>
              </a:rPr>
              <a:t>catch</a:t>
            </a:r>
            <a:r>
              <a:rPr lang="zh-TW"/>
              <a:t>  operator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zh-TW"/>
              <a:t>do可以看傳回來的data =&gt;可用來debug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zh-TW"/>
              <a:t>.catch可以傳入錯誤處理fn，有錯誤時，會傳入error response object</a:t>
            </a:r>
          </a:p>
        </p:txBody>
      </p:sp>
      <p:pic>
        <p:nvPicPr>
          <p:cNvPr id="1458" name="Shape 1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299" y="1069037"/>
            <a:ext cx="6329501" cy="27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handleError method</a:t>
            </a:r>
          </a:p>
        </p:txBody>
      </p:sp>
      <p:sp>
        <p:nvSpPr>
          <p:cNvPr id="1464" name="Shape 14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(1)把error印出</a:t>
            </a:r>
            <a:br>
              <a:rPr lang="zh-TW"/>
            </a:br>
            <a:r>
              <a:rPr lang="zh-TW"/>
              <a:t>(2)回傳錯誤給呼叫的人</a:t>
            </a:r>
          </a:p>
        </p:txBody>
      </p:sp>
      <p:pic>
        <p:nvPicPr>
          <p:cNvPr id="1465" name="Shape 1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2" y="2321875"/>
            <a:ext cx="7572374" cy="139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3882825"/>
            <a:ext cx="8520600" cy="68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最上面是import  </a:t>
            </a:r>
            <a:br>
              <a:rPr lang="zh-TW"/>
            </a:br>
            <a:r>
              <a:rPr lang="zh-TW"/>
              <a:t>import需要的module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24" y="152674"/>
            <a:ext cx="7634349" cy="37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do method</a:t>
            </a:r>
          </a:p>
        </p:txBody>
      </p:sp>
      <p:sp>
        <p:nvSpPr>
          <p:cNvPr id="1471" name="Shape 1471"/>
          <p:cNvSpPr txBox="1"/>
          <p:nvPr>
            <p:ph idx="1" type="body"/>
          </p:nvPr>
        </p:nvSpPr>
        <p:spPr>
          <a:xfrm>
            <a:off x="311700" y="1660500"/>
            <a:ext cx="8520600" cy="290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/>
              <a:t>可窺看response data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000"/>
              <a:t>並用JSON.stringfy美化</a:t>
            </a:r>
          </a:p>
        </p:txBody>
      </p:sp>
      <p:pic>
        <p:nvPicPr>
          <p:cNvPr id="1472" name="Shape 1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5" y="145650"/>
            <a:ext cx="540067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 txBox="1"/>
          <p:nvPr>
            <p:ph type="title"/>
          </p:nvPr>
        </p:nvSpPr>
        <p:spPr>
          <a:xfrm>
            <a:off x="311700" y="19232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訂閱 Observable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/>
          <p:nvPr>
            <p:ph type="title"/>
          </p:nvPr>
        </p:nvSpPr>
        <p:spPr>
          <a:xfrm>
            <a:off x="311700" y="120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訂閱(subscribe) Observable</a:t>
            </a:r>
          </a:p>
        </p:txBody>
      </p:sp>
      <p:sp>
        <p:nvSpPr>
          <p:cNvPr id="1483" name="Shape 1483"/>
          <p:cNvSpPr txBox="1"/>
          <p:nvPr>
            <p:ph idx="1" type="body"/>
          </p:nvPr>
        </p:nvSpPr>
        <p:spPr>
          <a:xfrm>
            <a:off x="121500" y="2490750"/>
            <a:ext cx="8710800" cy="231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第1行x是promise，透過then可取得x的結果，2個參數函數分別處理</a:t>
            </a:r>
            <a:r>
              <a:rPr lang="zh-TW" u="sng"/>
              <a:t>完成</a:t>
            </a:r>
            <a:r>
              <a:rPr lang="zh-TW"/>
              <a:t>及</a:t>
            </a:r>
            <a:r>
              <a:rPr lang="zh-TW" u="sng"/>
              <a:t>錯誤情況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第2行x是observable，只把then改成subscribe</a:t>
            </a:r>
            <a:br>
              <a:rPr lang="zh-TW"/>
            </a:br>
            <a:r>
              <a:rPr lang="zh-TW"/>
              <a:t>因為observable隨時間處理多個value，每當value emit時，就會呼叫valueFn</a:t>
            </a:r>
            <a:br>
              <a:rPr lang="zh-TW"/>
            </a:br>
            <a:r>
              <a:rPr lang="zh-TW"/>
              <a:t>有第3個optional </a:t>
            </a:r>
            <a:r>
              <a:rPr lang="zh-TW" u="sng"/>
              <a:t>completeFn</a:t>
            </a:r>
            <a:r>
              <a:rPr lang="zh-TW"/>
              <a:t>，Observable完成時會呼叫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subscribe回傳的是subscription obeject，可用來cancel subscribe (unsubscribe)</a:t>
            </a:r>
          </a:p>
        </p:txBody>
      </p:sp>
      <p:pic>
        <p:nvPicPr>
          <p:cNvPr id="1484" name="Shape 1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125" y="692747"/>
            <a:ext cx="6548624" cy="157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抓產品資料</a:t>
            </a:r>
          </a:p>
        </p:txBody>
      </p:sp>
      <p:sp>
        <p:nvSpPr>
          <p:cNvPr id="1490" name="Shape 1490"/>
          <p:cNvSpPr txBox="1"/>
          <p:nvPr>
            <p:ph idx="1" type="body"/>
          </p:nvPr>
        </p:nvSpPr>
        <p:spPr>
          <a:xfrm>
            <a:off x="168100" y="1551225"/>
            <a:ext cx="8976000" cy="336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600"/>
              <a:t>在product-list component內inject productService</a:t>
            </a:r>
            <a:br>
              <a:rPr lang="zh-TW" sz="1600"/>
            </a:br>
            <a:r>
              <a:rPr lang="zh-TW" sz="1600"/>
              <a:t>並呼叫其getProducts( )取得Observable</a:t>
            </a:r>
            <a:br>
              <a:rPr lang="zh-TW" sz="1600"/>
            </a:br>
            <a:r>
              <a:rPr lang="zh-TW" sz="1600"/>
              <a:t>因為</a:t>
            </a:r>
            <a:br>
              <a:rPr lang="zh-TW" sz="1600"/>
            </a:br>
            <a:r>
              <a:rPr lang="zh-TW" sz="1600"/>
              <a:t>--</a:t>
            </a:r>
            <a:r>
              <a:rPr lang="zh-TW" sz="1600">
                <a:solidFill>
                  <a:srgbClr val="FFFF00"/>
                </a:solidFill>
              </a:rPr>
              <a:t>Observable是lazy的，直到subscribe被呼叫前不會開始emit value</a:t>
            </a:r>
            <a:br>
              <a:rPr lang="zh-TW" sz="1600">
                <a:solidFill>
                  <a:srgbClr val="FFFF00"/>
                </a:solidFill>
              </a:rPr>
            </a:br>
            <a:r>
              <a:rPr lang="zh-TW" sz="1600">
                <a:solidFill>
                  <a:srgbClr val="FFFF00"/>
                </a:solidFill>
              </a:rPr>
              <a:t>這邊會透過.subscribe觸發http get request並拿到回傳的array of products (非同步)</a:t>
            </a:r>
            <a:br>
              <a:rPr lang="zh-TW" sz="1600">
                <a:solidFill>
                  <a:srgbClr val="FFFF00"/>
                </a:solidFill>
              </a:rPr>
            </a:br>
            <a:r>
              <a:rPr lang="zh-TW" sz="1600">
                <a:solidFill>
                  <a:srgbClr val="E06666"/>
                </a:solidFill>
              </a:rPr>
              <a:t>products</a:t>
            </a:r>
            <a:r>
              <a:rPr lang="zh-TW" sz="1600">
                <a:solidFill>
                  <a:srgbClr val="FFFF00"/>
                </a:solidFill>
              </a:rPr>
              <a:t>就是emit出來的東西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600">
                <a:solidFill>
                  <a:srgbClr val="00FFFF"/>
                </a:solidFill>
              </a:rPr>
              <a:t>因為http call是single async operation，只會有一個item被emit(即http response obj)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600"/>
              <a:t>如果observable fail，第2個參數的fn會被呼叫處理error</a:t>
            </a:r>
            <a:br>
              <a:rPr lang="zh-TW" sz="1600"/>
            </a:br>
            <a:r>
              <a:rPr lang="zh-TW" sz="1600"/>
              <a:t>(第3個completeFn不太使用在http request的狀況，</a:t>
            </a:r>
            <a:br>
              <a:rPr lang="zh-TW" sz="1600"/>
            </a:br>
            <a:r>
              <a:rPr lang="zh-TW" sz="1600"/>
              <a:t>因為emit single response之後就會自動結束(complete))</a:t>
            </a:r>
          </a:p>
        </p:txBody>
      </p:sp>
      <p:pic>
        <p:nvPicPr>
          <p:cNvPr id="1491" name="Shape 1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524" y="61925"/>
            <a:ext cx="5515723" cy="159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7" name="Shape 14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新增</a:t>
            </a:r>
            <a:r>
              <a:rPr lang="zh-TW">
                <a:solidFill>
                  <a:srgbClr val="FFFF00"/>
                </a:solidFill>
              </a:rPr>
              <a:t>errorMessage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&lt;any&gt;error</a:t>
            </a:r>
            <a:r>
              <a:rPr lang="zh-TW"/>
              <a:t>代表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把observable回傳的error</a:t>
            </a:r>
            <a:br>
              <a:rPr lang="zh-TW"/>
            </a:br>
            <a:r>
              <a:rPr lang="zh-TW"/>
              <a:t>轉成&lt;any&gt; data type</a:t>
            </a:r>
          </a:p>
        </p:txBody>
      </p:sp>
      <p:pic>
        <p:nvPicPr>
          <p:cNvPr id="1498" name="Shape 1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348" y="330574"/>
            <a:ext cx="5297325" cy="448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Shape 1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結論：建議使用HTTP的方式</a:t>
            </a:r>
          </a:p>
        </p:txBody>
      </p:sp>
      <p:sp>
        <p:nvSpPr>
          <p:cNvPr id="1504" name="Shape 15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封裝在service內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透過observable提供給需要呼叫的class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class僅需透過subscribe就可獲取data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(補充) Observable vs promise</a:t>
            </a:r>
          </a:p>
        </p:txBody>
      </p:sp>
      <p:sp>
        <p:nvSpPr>
          <p:cNvPr id="1510" name="Shape 1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https://angular.io/docs/ts/latest/guide/server-communication.html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Angular http client回傳 Observable&lt;Response&gt;</a:t>
            </a:r>
            <a:br>
              <a:rPr lang="zh-TW" sz="2800">
                <a:solidFill>
                  <a:srgbClr val="FFFFFF"/>
                </a:solidFill>
              </a:rPr>
            </a:br>
            <a:r>
              <a:rPr lang="zh-TW" sz="2800">
                <a:solidFill>
                  <a:srgbClr val="FFFFFF"/>
                </a:solidFill>
              </a:rPr>
              <a:t>但可轉成Observable&lt;Response&gt;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＊promise也許比較熟悉，但Observable有許多優勢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/>
          <p:nvPr>
            <p:ph type="title"/>
          </p:nvPr>
        </p:nvSpPr>
        <p:spPr>
          <a:xfrm>
            <a:off x="311700" y="824025"/>
            <a:ext cx="8520600" cy="27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br>
              <a:rPr lang="zh-TW" sz="6000"/>
            </a:br>
            <a:r>
              <a:rPr lang="zh-TW" sz="6000"/>
              <a:t>Navigation and Routinig </a:t>
            </a:r>
            <a:br>
              <a:rPr lang="zh-TW" sz="6000"/>
            </a:br>
            <a:r>
              <a:rPr lang="zh-TW" sz="6000"/>
              <a:t>Basics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1" name="Shape 15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2" name="Shape 1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762" y="0"/>
            <a:ext cx="6233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Route如何運作</a:t>
            </a:r>
          </a:p>
        </p:txBody>
      </p:sp>
      <p:sp>
        <p:nvSpPr>
          <p:cNvPr id="1528" name="Shape 15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1.替每個component設定route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2.定義options/actions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3.把每個option/action綁定route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4.根據user action啟動route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啟動route會顯示出component的view\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*option是選項的意思</a:t>
            </a:r>
          </a:p>
        </p:txBody>
      </p:sp>
      <p:pic>
        <p:nvPicPr>
          <p:cNvPr id="1529" name="Shape 1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950" y="1201112"/>
            <a:ext cx="4590149" cy="274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178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建立Component Class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42600" y="820150"/>
            <a:ext cx="8689800" cy="374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876" y="871475"/>
            <a:ext cx="6658251" cy="39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5" name="Shape 1535"/>
          <p:cNvSpPr txBox="1"/>
          <p:nvPr>
            <p:ph idx="1" type="body"/>
          </p:nvPr>
        </p:nvSpPr>
        <p:spPr>
          <a:xfrm>
            <a:off x="158400" y="2932975"/>
            <a:ext cx="8673900" cy="19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(1)把menu option綁定內建的</a:t>
            </a:r>
            <a:r>
              <a:rPr lang="zh-TW" sz="1400" u="sng">
                <a:solidFill>
                  <a:srgbClr val="00FFFF"/>
                </a:solidFill>
              </a:rPr>
              <a:t>router directive</a:t>
            </a:r>
            <a:r>
              <a:rPr lang="zh-TW" sz="1400"/>
              <a:t>：</a:t>
            </a:r>
            <a:r>
              <a:rPr lang="zh-TW" sz="1400">
                <a:solidFill>
                  <a:srgbClr val="FFFF00"/>
                </a:solidFill>
              </a:rPr>
              <a:t>routerLink</a:t>
            </a:r>
            <a:br>
              <a:rPr lang="zh-TW" sz="1400"/>
            </a:br>
            <a:r>
              <a:rPr lang="zh-TW" sz="1400"/>
              <a:t>	當user點了這個option時，angular router會導向/products route</a:t>
            </a:r>
            <a:br>
              <a:rPr lang="zh-TW" sz="1400"/>
            </a:br>
            <a:r>
              <a:rPr lang="zh-TW" sz="1400"/>
              <a:t>(2)此時URL會改變 (沒有#的需要server設定</a:t>
            </a:r>
            <a:r>
              <a:rPr lang="zh-TW" sz="1400">
                <a:solidFill>
                  <a:srgbClr val="FFFF00"/>
                </a:solidFill>
              </a:rPr>
              <a:t>URL rewriting</a:t>
            </a:r>
            <a:r>
              <a:rPr lang="zh-TW" sz="1400"/>
              <a:t>)</a:t>
            </a:r>
            <a:br>
              <a:rPr lang="zh-TW" sz="1400"/>
            </a:br>
            <a:r>
              <a:rPr lang="zh-TW" sz="1400"/>
              <a:t>	＊Angular預設使用HTML5 style URLs，不會有#來指出local navigation</a:t>
            </a:r>
            <a:br>
              <a:rPr lang="zh-TW" sz="1400"/>
            </a:br>
            <a:r>
              <a:rPr lang="zh-TW" sz="1400"/>
              <a:t>	＊也支援#</a:t>
            </a:r>
            <a:br>
              <a:rPr lang="zh-TW" sz="1400"/>
            </a:br>
            <a:r>
              <a:rPr lang="zh-TW" sz="1400"/>
              <a:t>(3)當URL改變，angular router會找</a:t>
            </a:r>
            <a:r>
              <a:rPr b="1" lang="zh-TW" sz="1400">
                <a:solidFill>
                  <a:srgbClr val="A4C2F4"/>
                </a:solidFill>
              </a:rPr>
              <a:t>route definition</a:t>
            </a:r>
            <a:r>
              <a:rPr lang="zh-TW" sz="1400"/>
              <a:t>，</a:t>
            </a:r>
            <a:r>
              <a:rPr lang="zh-TW" sz="1400">
                <a:solidFill>
                  <a:srgbClr val="FFFF00"/>
                </a:solidFill>
              </a:rPr>
              <a:t>path</a:t>
            </a:r>
            <a:r>
              <a:rPr lang="zh-TW" sz="1400"/>
              <a:t> 對應到products時 (</a:t>
            </a:r>
            <a:r>
              <a:rPr lang="zh-TW" sz="1400">
                <a:solidFill>
                  <a:srgbClr val="FFFF00"/>
                </a:solidFill>
              </a:rPr>
              <a:t>/products</a:t>
            </a:r>
            <a:r>
              <a:rPr lang="zh-TW" sz="1400"/>
              <a:t>)</a:t>
            </a:r>
            <a:br>
              <a:rPr lang="zh-TW" sz="1400"/>
            </a:br>
            <a:r>
              <a:rPr lang="zh-TW" sz="1400"/>
              <a:t>(4)</a:t>
            </a:r>
            <a:r>
              <a:rPr lang="zh-TW" sz="1400">
                <a:solidFill>
                  <a:srgbClr val="FFFF00"/>
                </a:solidFill>
              </a:rPr>
              <a:t>component</a:t>
            </a:r>
            <a:r>
              <a:rPr lang="zh-TW" sz="1400"/>
              <a:t>對應會載入的ProductListComponent之template</a:t>
            </a:r>
            <a:br>
              <a:rPr lang="zh-TW" sz="1400"/>
            </a:br>
            <a:r>
              <a:rPr lang="zh-TW" sz="1400"/>
              <a:t>(5)載入template的點為</a:t>
            </a:r>
            <a:r>
              <a:rPr lang="zh-TW" sz="1400">
                <a:solidFill>
                  <a:srgbClr val="FFFF00"/>
                </a:solidFill>
              </a:rPr>
              <a:t> &lt;router-outlet&gt;&lt;/router-outlet&gt;</a:t>
            </a:r>
          </a:p>
        </p:txBody>
      </p:sp>
      <p:pic>
        <p:nvPicPr>
          <p:cNvPr id="1536" name="Shape 1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25" y="95200"/>
            <a:ext cx="7473902" cy="283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HTML5 style URLs</a:t>
            </a:r>
          </a:p>
        </p:txBody>
      </p:sp>
      <p:sp>
        <p:nvSpPr>
          <p:cNvPr id="1542" name="Shape 1542"/>
          <p:cNvSpPr txBox="1"/>
          <p:nvPr>
            <p:ph idx="1" type="body"/>
          </p:nvPr>
        </p:nvSpPr>
        <p:spPr>
          <a:xfrm>
            <a:off x="311700" y="3420500"/>
            <a:ext cx="8520600" cy="114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要做HTML 5 style URLs</a:t>
            </a:r>
            <a:br>
              <a:rPr lang="zh-TW"/>
            </a:br>
            <a:r>
              <a:rPr lang="zh-TW"/>
              <a:t>必須要設定web server去執行</a:t>
            </a:r>
            <a:r>
              <a:rPr lang="zh-TW">
                <a:solidFill>
                  <a:srgbClr val="FFFF00"/>
                </a:solidFill>
              </a:rPr>
              <a:t>URL rewriting</a:t>
            </a:r>
            <a:br>
              <a:rPr lang="zh-TW"/>
            </a:br>
            <a:r>
              <a:rPr lang="zh-TW"/>
              <a:t>check web server for URL rewriting</a:t>
            </a:r>
            <a:br>
              <a:rPr lang="zh-TW"/>
            </a:br>
          </a:p>
        </p:txBody>
      </p:sp>
      <p:pic>
        <p:nvPicPr>
          <p:cNvPr id="1543" name="Shape 1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87" y="1017725"/>
            <a:ext cx="675322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每次新增component都要加到AppModule上</a:t>
            </a:r>
          </a:p>
        </p:txBody>
      </p:sp>
      <p:sp>
        <p:nvSpPr>
          <p:cNvPr id="1549" name="Shape 15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0" name="Shape 1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50" y="1397037"/>
            <a:ext cx="607695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6" name="Shape 15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7" name="Shape 1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12" y="900112"/>
            <a:ext cx="58959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Shape 15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新增product-detail.component.ts</a:t>
            </a:r>
          </a:p>
        </p:txBody>
      </p:sp>
      <p:sp>
        <p:nvSpPr>
          <p:cNvPr id="1563" name="Shape 15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4" name="Shape 1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1123950"/>
            <a:ext cx="53721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0" name="Shape 1570"/>
          <p:cNvSpPr txBox="1"/>
          <p:nvPr>
            <p:ph idx="1" type="body"/>
          </p:nvPr>
        </p:nvSpPr>
        <p:spPr>
          <a:xfrm>
            <a:off x="311700" y="3122725"/>
            <a:ext cx="8520600" cy="144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這邊沒有設定selector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因為那是要用在nest 這個compoent時才會用到</a:t>
            </a:r>
          </a:p>
        </p:txBody>
      </p:sp>
      <p:pic>
        <p:nvPicPr>
          <p:cNvPr id="1571" name="Shape 1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375" y="0"/>
            <a:ext cx="62674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7" name="Shape 1577"/>
          <p:cNvSpPr txBox="1"/>
          <p:nvPr>
            <p:ph idx="1" type="body"/>
          </p:nvPr>
        </p:nvSpPr>
        <p:spPr>
          <a:xfrm>
            <a:off x="311700" y="3410475"/>
            <a:ext cx="8520600" cy="115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有新增component時，要加到Module</a:t>
            </a:r>
          </a:p>
        </p:txBody>
      </p:sp>
      <p:pic>
        <p:nvPicPr>
          <p:cNvPr id="1578" name="Shape 1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726" y="0"/>
            <a:ext cx="5222374" cy="32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app.module</a:t>
            </a:r>
          </a:p>
        </p:txBody>
      </p:sp>
      <p:sp>
        <p:nvSpPr>
          <p:cNvPr id="1584" name="Shape 1584"/>
          <p:cNvSpPr txBox="1"/>
          <p:nvPr>
            <p:ph idx="1" type="body"/>
          </p:nvPr>
        </p:nvSpPr>
        <p:spPr>
          <a:xfrm>
            <a:off x="163500" y="1152475"/>
            <a:ext cx="8668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加入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WelcomeComponent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與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ProductDetailComponent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85" name="Shape 1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277" y="0"/>
            <a:ext cx="6208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 txBox="1"/>
          <p:nvPr>
            <p:ph type="title"/>
          </p:nvPr>
        </p:nvSpPr>
        <p:spPr>
          <a:xfrm>
            <a:off x="234925" y="632275"/>
            <a:ext cx="8520600" cy="9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/>
              <a:t>Router Service</a:t>
            </a:r>
          </a:p>
        </p:txBody>
      </p:sp>
      <p:sp>
        <p:nvSpPr>
          <p:cNvPr id="1591" name="Shape 1591"/>
          <p:cNvSpPr txBox="1"/>
          <p:nvPr>
            <p:ph idx="1" type="body"/>
          </p:nvPr>
        </p:nvSpPr>
        <p:spPr>
          <a:xfrm>
            <a:off x="311700" y="1699475"/>
            <a:ext cx="8520600" cy="286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Angular app會有一個router由 Angular’s router</a:t>
            </a:r>
            <a:r>
              <a:rPr lang="zh-TW" sz="2400">
                <a:solidFill>
                  <a:srgbClr val="00FFFF"/>
                </a:solidFill>
              </a:rPr>
              <a:t> service</a:t>
            </a:r>
            <a:r>
              <a:rPr lang="zh-TW" sz="2400"/>
              <a:t>管理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使用service前，需要</a:t>
            </a:r>
            <a:r>
              <a:rPr lang="zh-TW" sz="2400" u="sng"/>
              <a:t>先在</a:t>
            </a:r>
            <a:r>
              <a:rPr lang="zh-TW" sz="2400" u="sng">
                <a:solidFill>
                  <a:srgbClr val="FFFF00"/>
                </a:solidFill>
              </a:rPr>
              <a:t>Angular Module註冊service provider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Shape 15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7" name="Shape 1597"/>
          <p:cNvSpPr txBox="1"/>
          <p:nvPr>
            <p:ph idx="1" type="body"/>
          </p:nvPr>
        </p:nvSpPr>
        <p:spPr>
          <a:xfrm>
            <a:off x="311700" y="3035100"/>
            <a:ext cx="8520600" cy="176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在app.module.ts 中 import </a:t>
            </a:r>
            <a:r>
              <a:rPr lang="zh-TW">
                <a:solidFill>
                  <a:srgbClr val="00FFFF"/>
                </a:solidFill>
              </a:rPr>
              <a:t>RouterModule</a:t>
            </a:r>
            <a:br>
              <a:rPr lang="zh-TW"/>
            </a:br>
            <a:r>
              <a:rPr lang="zh-TW"/>
              <a:t>代表</a:t>
            </a:r>
            <a:br>
              <a:rPr lang="zh-TW"/>
            </a:br>
            <a:r>
              <a:rPr lang="zh-TW">
                <a:solidFill>
                  <a:srgbClr val="FFFF00"/>
                </a:solidFill>
              </a:rPr>
              <a:t>(1)註冊了router service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(2)宣告了router directives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(3)曝光設定過的route</a:t>
            </a:r>
          </a:p>
        </p:txBody>
      </p:sp>
      <p:pic>
        <p:nvPicPr>
          <p:cNvPr id="1598" name="Shape 1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599" y="-3"/>
            <a:ext cx="6340801" cy="30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23" y="576237"/>
            <a:ext cx="687223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 txBox="1"/>
          <p:nvPr>
            <p:ph type="title"/>
          </p:nvPr>
        </p:nvSpPr>
        <p:spPr>
          <a:xfrm>
            <a:off x="311700" y="445025"/>
            <a:ext cx="3947100" cy="165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如何讓routes可被</a:t>
            </a:r>
            <a:br>
              <a:rPr lang="zh-TW"/>
            </a:br>
            <a:r>
              <a:rPr lang="zh-TW"/>
              <a:t>App取用？</a:t>
            </a:r>
          </a:p>
        </p:txBody>
      </p:sp>
      <p:sp>
        <p:nvSpPr>
          <p:cNvPr id="1604" name="Shape 1604"/>
          <p:cNvSpPr txBox="1"/>
          <p:nvPr>
            <p:ph idx="1" type="body"/>
          </p:nvPr>
        </p:nvSpPr>
        <p:spPr>
          <a:xfrm>
            <a:off x="311700" y="2678475"/>
            <a:ext cx="8520600" cy="189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在navigate routes之前，必須確認routes是可被App取用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=&gt;透過</a:t>
            </a:r>
            <a:r>
              <a:rPr lang="zh-TW" sz="2400">
                <a:solidFill>
                  <a:srgbClr val="FFFF00"/>
                </a:solidFill>
              </a:rPr>
              <a:t>RouterModule.forRoot( ) </a:t>
            </a:r>
            <a:r>
              <a:rPr lang="zh-TW" sz="2400"/>
              <a:t>把 routes用array傳入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在App root建立 routes</a:t>
            </a:r>
          </a:p>
        </p:txBody>
      </p:sp>
      <p:pic>
        <p:nvPicPr>
          <p:cNvPr id="1605" name="Shape 1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62" y="0"/>
            <a:ext cx="48101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如果要用URL中有帶#的，需加上設定</a:t>
            </a:r>
            <a:br>
              <a:rPr lang="zh-TW"/>
            </a:br>
          </a:p>
        </p:txBody>
      </p:sp>
      <p:sp>
        <p:nvSpPr>
          <p:cNvPr id="1611" name="Shape 16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2" name="Shape 1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962150"/>
            <a:ext cx="71437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>
            <p:ph idx="1" type="body"/>
          </p:nvPr>
        </p:nvSpPr>
        <p:spPr>
          <a:xfrm>
            <a:off x="311700" y="2098800"/>
            <a:ext cx="8520600" cy="29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設定routes</a:t>
            </a:r>
            <a:br>
              <a:rPr lang="zh-TW"/>
            </a:br>
            <a:r>
              <a:rPr lang="zh-TW"/>
              <a:t>1. 對應到 /products</a:t>
            </a:r>
            <a:br>
              <a:rPr lang="zh-TW"/>
            </a:br>
            <a:r>
              <a:rPr lang="zh-TW"/>
              <a:t>2. 對應 /product/5 類型，會使用id</a:t>
            </a:r>
            <a:br>
              <a:rPr lang="zh-TW"/>
            </a:br>
            <a:r>
              <a:rPr lang="zh-TW"/>
              <a:t>3. 對應/welcome</a:t>
            </a:r>
            <a:br>
              <a:rPr lang="zh-TW"/>
            </a:br>
            <a:r>
              <a:rPr lang="zh-TW"/>
              <a:t>4. 當沒有東西對應時，</a:t>
            </a:r>
            <a:r>
              <a:rPr lang="zh-TW">
                <a:solidFill>
                  <a:srgbClr val="FFFF00"/>
                </a:solidFill>
              </a:rPr>
              <a:t>redirect</a:t>
            </a:r>
            <a:r>
              <a:rPr lang="zh-TW"/>
              <a:t>到welcom path</a:t>
            </a:r>
            <a:br>
              <a:rPr lang="zh-TW"/>
            </a:br>
            <a:r>
              <a:rPr lang="zh-TW"/>
              <a:t>5. wildcard path-- 當1~4都不match時，會被5捕捉到(適合404 page或redirect)</a:t>
            </a:r>
            <a:br>
              <a:rPr lang="zh-TW"/>
            </a:br>
            <a:br>
              <a:rPr lang="zh-TW"/>
            </a:br>
            <a:r>
              <a:rPr lang="zh-TW">
                <a:solidFill>
                  <a:srgbClr val="FFFF00"/>
                </a:solidFill>
              </a:rPr>
              <a:t>＊注意path前面不加上/  ， routes的順序很重要，先碰到的先套用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表示明確的route要放前面</a:t>
            </a:r>
          </a:p>
        </p:txBody>
      </p:sp>
      <p:pic>
        <p:nvPicPr>
          <p:cNvPr id="1618" name="Shape 1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050" y="-2"/>
            <a:ext cx="6099475" cy="2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(補)</a:t>
            </a:r>
          </a:p>
        </p:txBody>
      </p:sp>
      <p:sp>
        <p:nvSpPr>
          <p:cNvPr id="1624" name="Shape 16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25" name="Shape 1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999" y="71200"/>
            <a:ext cx="7662625" cy="4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 txBox="1"/>
          <p:nvPr>
            <p:ph type="title"/>
          </p:nvPr>
        </p:nvSpPr>
        <p:spPr>
          <a:xfrm>
            <a:off x="311700" y="105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Empty path可有children</a:t>
            </a:r>
          </a:p>
        </p:txBody>
      </p:sp>
      <p:sp>
        <p:nvSpPr>
          <p:cNvPr id="1631" name="Shape 1631"/>
          <p:cNvSpPr txBox="1"/>
          <p:nvPr>
            <p:ph idx="1" type="body"/>
          </p:nvPr>
        </p:nvSpPr>
        <p:spPr>
          <a:xfrm>
            <a:off x="311700" y="829250"/>
            <a:ext cx="8520600" cy="373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當導航到</a:t>
            </a:r>
            <a:br>
              <a:rPr lang="zh-TW"/>
            </a:br>
            <a:r>
              <a:rPr lang="zh-TW"/>
              <a:t>team/11/user/jason時</a:t>
            </a:r>
            <a:br>
              <a:rPr lang="zh-TW"/>
            </a:br>
            <a:r>
              <a:rPr lang="zh-TW"/>
              <a:t>會實體化一個</a:t>
            </a:r>
            <a:br>
              <a:rPr lang="zh-TW"/>
            </a:br>
            <a:r>
              <a:rPr lang="zh-TW"/>
              <a:t>WrapperCmp component</a:t>
            </a:r>
            <a:br>
              <a:rPr lang="zh-TW"/>
            </a:br>
            <a:r>
              <a:rPr lang="zh-TW"/>
              <a:t>(內包User component)</a:t>
            </a:r>
            <a:br>
              <a:rPr lang="zh-TW"/>
            </a:br>
            <a:br>
              <a:rPr lang="zh-TW"/>
            </a:br>
            <a:r>
              <a:rPr lang="zh-TW">
                <a:solidFill>
                  <a:srgbClr val="FFFF00"/>
                </a:solidFill>
              </a:rPr>
              <a:t>＊empty path會繼承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parent的params跟data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(因為其無法有自己的</a:t>
            </a:r>
            <a:br>
              <a:rPr lang="zh-TW"/>
            </a:br>
            <a:r>
              <a:rPr lang="zh-TW"/>
              <a:t>params)</a:t>
            </a:r>
          </a:p>
        </p:txBody>
      </p:sp>
      <p:pic>
        <p:nvPicPr>
          <p:cNvPr id="1632" name="Shape 1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851" y="829262"/>
            <a:ext cx="5574224" cy="40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 txBox="1"/>
          <p:nvPr>
            <p:ph type="title"/>
          </p:nvPr>
        </p:nvSpPr>
        <p:spPr>
          <a:xfrm>
            <a:off x="311700" y="57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(補)Matching Strategy</a:t>
            </a:r>
          </a:p>
        </p:txBody>
      </p:sp>
      <p:sp>
        <p:nvSpPr>
          <p:cNvPr id="1638" name="Shape 1638"/>
          <p:cNvSpPr txBox="1"/>
          <p:nvPr>
            <p:ph idx="1" type="body"/>
          </p:nvPr>
        </p:nvSpPr>
        <p:spPr>
          <a:xfrm>
            <a:off x="311700" y="3713425"/>
            <a:ext cx="8520600" cy="113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router會看去check剩下的url部分是否是特定path起頭</a:t>
            </a:r>
            <a:br>
              <a:rPr lang="zh-TW"/>
            </a:br>
            <a:r>
              <a:rPr lang="zh-TW"/>
              <a:t>如：/</a:t>
            </a:r>
            <a:r>
              <a:rPr lang="zh-TW">
                <a:solidFill>
                  <a:srgbClr val="FFFF00"/>
                </a:solidFill>
              </a:rPr>
              <a:t>team/11</a:t>
            </a:r>
            <a:r>
              <a:rPr lang="zh-TW"/>
              <a:t>/user是從 team/:id 起頭</a:t>
            </a:r>
          </a:p>
        </p:txBody>
      </p:sp>
      <p:pic>
        <p:nvPicPr>
          <p:cNvPr id="1639" name="Shape 1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0311"/>
            <a:ext cx="9144001" cy="2967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Shape 16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5" name="Shape 1645"/>
          <p:cNvSpPr txBox="1"/>
          <p:nvPr>
            <p:ph idx="1" type="body"/>
          </p:nvPr>
        </p:nvSpPr>
        <p:spPr>
          <a:xfrm>
            <a:off x="311700" y="3426225"/>
            <a:ext cx="8520600" cy="114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pathMatch：’prefix’ 加上path：’ ‘時，表示empty path作為任何url的前綴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所以當導航到 /main時，router也會仍然套用redirect  (???)</a:t>
            </a:r>
          </a:p>
        </p:txBody>
      </p:sp>
      <p:pic>
        <p:nvPicPr>
          <p:cNvPr id="1646" name="Shape 1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74" y="-2"/>
            <a:ext cx="7086123" cy="3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Shape 1651"/>
          <p:cNvSpPr txBox="1"/>
          <p:nvPr>
            <p:ph type="title"/>
          </p:nvPr>
        </p:nvSpPr>
        <p:spPr>
          <a:xfrm>
            <a:off x="311700" y="1821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step1:在index.html加上 base element</a:t>
            </a:r>
          </a:p>
        </p:txBody>
      </p:sp>
      <p:sp>
        <p:nvSpPr>
          <p:cNvPr id="1652" name="Shape 1652"/>
          <p:cNvSpPr txBox="1"/>
          <p:nvPr>
            <p:ph idx="1" type="body"/>
          </p:nvPr>
        </p:nvSpPr>
        <p:spPr>
          <a:xfrm>
            <a:off x="311700" y="866350"/>
            <a:ext cx="8520600" cy="370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告訴router</a:t>
            </a:r>
            <a:r>
              <a:rPr lang="zh-TW">
                <a:solidFill>
                  <a:srgbClr val="FFFF00"/>
                </a:solidFill>
              </a:rPr>
              <a:t>如何構成navigation URLs</a:t>
            </a:r>
            <a:br>
              <a:rPr lang="zh-TW"/>
            </a:br>
            <a:r>
              <a:rPr lang="zh-TW"/>
              <a:t>因為app folder是application root</a:t>
            </a:r>
          </a:p>
        </p:txBody>
      </p:sp>
      <p:pic>
        <p:nvPicPr>
          <p:cNvPr id="1653" name="Shape 1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075" y="1862500"/>
            <a:ext cx="6067424" cy="28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 txBox="1"/>
          <p:nvPr>
            <p:ph type="title"/>
          </p:nvPr>
        </p:nvSpPr>
        <p:spPr>
          <a:xfrm>
            <a:off x="130925" y="1163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(補充) Set the &lt;base href&gt;</a:t>
            </a:r>
          </a:p>
        </p:txBody>
      </p:sp>
      <p:sp>
        <p:nvSpPr>
          <p:cNvPr id="1659" name="Shape 1659"/>
          <p:cNvSpPr txBox="1"/>
          <p:nvPr>
            <p:ph idx="1" type="body"/>
          </p:nvPr>
        </p:nvSpPr>
        <p:spPr>
          <a:xfrm>
            <a:off x="311700" y="2431675"/>
            <a:ext cx="8520600" cy="246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accent5"/>
                </a:solidFill>
                <a:hlinkClick r:id="rId3"/>
              </a:rPr>
              <a:t>https://angular.io/docs/ts/latest/guide/router.html#!#base-href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必須加上 &lt;base href&gt; tag到index.html來讓</a:t>
            </a:r>
            <a:r>
              <a:rPr lang="zh-TW">
                <a:solidFill>
                  <a:srgbClr val="FFFF00"/>
                </a:solidFill>
              </a:rPr>
              <a:t>pushState</a:t>
            </a:r>
            <a:r>
              <a:rPr lang="zh-TW"/>
              <a:t> routing作用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瀏覽器也需要 </a:t>
            </a:r>
            <a:r>
              <a:rPr lang="zh-TW">
                <a:solidFill>
                  <a:srgbClr val="FFFF00"/>
                </a:solidFill>
              </a:rPr>
              <a:t>href</a:t>
            </a:r>
            <a:r>
              <a:rPr lang="zh-TW"/>
              <a:t> value來對相對URL路徑做前綴(prefix)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如果app folder是應用程式的root</a:t>
            </a:r>
            <a:br>
              <a:rPr lang="zh-TW"/>
            </a:br>
            <a:r>
              <a:rPr lang="zh-TW"/>
              <a:t>則href就像右邊一樣設定</a:t>
            </a:r>
          </a:p>
        </p:txBody>
      </p:sp>
      <p:pic>
        <p:nvPicPr>
          <p:cNvPr id="1660" name="Shape 1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89082"/>
            <a:ext cx="9143999" cy="169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Shape 16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462" y="3504075"/>
            <a:ext cx="20288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7" name="Shape 16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8" name="Shape 1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374" y="234449"/>
            <a:ext cx="5892273" cy="44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Decorator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3771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-JS feature</a:t>
            </a:r>
            <a:br>
              <a:rPr lang="zh-TW"/>
            </a:br>
            <a:r>
              <a:rPr lang="zh-TW"/>
              <a:t>-</a:t>
            </a:r>
            <a:r>
              <a:rPr lang="zh-TW">
                <a:solidFill>
                  <a:srgbClr val="FFFF00"/>
                </a:solidFill>
              </a:rPr>
              <a:t>在Typescript實作</a:t>
            </a:r>
            <a:br>
              <a:rPr lang="zh-TW"/>
            </a:br>
            <a:r>
              <a:rPr lang="zh-TW"/>
              <a:t>-在ES2016被提出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- 是</a:t>
            </a:r>
            <a:r>
              <a:rPr lang="zh-TW">
                <a:solidFill>
                  <a:srgbClr val="FFFF00"/>
                </a:solidFill>
              </a:rPr>
              <a:t>function</a:t>
            </a:r>
            <a:br>
              <a:rPr lang="zh-TW">
                <a:solidFill>
                  <a:srgbClr val="FFFF00"/>
                </a:solidFill>
              </a:rPr>
            </a:br>
            <a:r>
              <a:rPr lang="zh-TW"/>
              <a:t>-scope為其decorate的feature</a:t>
            </a:r>
            <a:br>
              <a:rPr lang="zh-TW"/>
            </a:b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@Component</a:t>
            </a:r>
            <a:r>
              <a:rPr lang="zh-TW"/>
              <a:t>為</a:t>
            </a:r>
            <a:r>
              <a:rPr lang="zh-TW">
                <a:solidFill>
                  <a:srgbClr val="FFFF00"/>
                </a:solidFill>
              </a:rPr>
              <a:t>Ag內建decorator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Angular有許多內建decorator</a:t>
            </a:r>
            <a:br>
              <a:rPr lang="zh-TW"/>
            </a:br>
            <a:r>
              <a:rPr lang="zh-TW"/>
              <a:t>也可以自己建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4303550" y="904250"/>
            <a:ext cx="42396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decorator可加metadata到</a:t>
            </a:r>
            <a:br>
              <a:rPr lang="zh-TW" sz="1800">
                <a:solidFill>
                  <a:schemeClr val="lt2"/>
                </a:solidFill>
              </a:rPr>
            </a:br>
            <a:r>
              <a:rPr lang="zh-TW" sz="1800">
                <a:solidFill>
                  <a:schemeClr val="lt2"/>
                </a:solidFill>
              </a:rPr>
              <a:t>(1)class</a:t>
            </a:r>
            <a:br>
              <a:rPr lang="zh-TW" sz="1800">
                <a:solidFill>
                  <a:schemeClr val="lt2"/>
                </a:solidFill>
              </a:rPr>
            </a:br>
            <a:r>
              <a:rPr lang="zh-TW" sz="1800">
                <a:solidFill>
                  <a:schemeClr val="lt2"/>
                </a:solidFill>
              </a:rPr>
              <a:t>(2)class memebers</a:t>
            </a:r>
            <a:br>
              <a:rPr lang="zh-TW" sz="1800">
                <a:solidFill>
                  <a:schemeClr val="lt2"/>
                </a:solidFill>
              </a:rPr>
            </a:br>
            <a:r>
              <a:rPr lang="zh-TW" sz="1800">
                <a:solidFill>
                  <a:schemeClr val="lt2"/>
                </a:solidFill>
              </a:rPr>
              <a:t>(3)class method arguments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＊decorator都是以</a:t>
            </a:r>
            <a:r>
              <a:rPr lang="zh-TW" sz="1800">
                <a:solidFill>
                  <a:srgbClr val="FFFF00"/>
                </a:solidFill>
              </a:rPr>
              <a:t>@開頭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(補充)</a:t>
            </a:r>
          </a:p>
        </p:txBody>
      </p:sp>
      <p:sp>
        <p:nvSpPr>
          <p:cNvPr id="1674" name="Shape 16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https://angular.io/docs/ts/latest/guide/router.html#!#browser-url-styles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如果要切回 # style 請參考上方文章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675" name="Shape 16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25" y="2521900"/>
            <a:ext cx="804862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Shape 1680"/>
          <p:cNvSpPr txBox="1"/>
          <p:nvPr>
            <p:ph type="title"/>
          </p:nvPr>
        </p:nvSpPr>
        <p:spPr>
          <a:xfrm>
            <a:off x="311700" y="75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step2: 加上RouterModule</a:t>
            </a:r>
          </a:p>
        </p:txBody>
      </p:sp>
      <p:sp>
        <p:nvSpPr>
          <p:cNvPr id="1681" name="Shape 1681"/>
          <p:cNvSpPr txBox="1"/>
          <p:nvPr>
            <p:ph idx="1" type="body"/>
          </p:nvPr>
        </p:nvSpPr>
        <p:spPr>
          <a:xfrm>
            <a:off x="190500" y="647925"/>
            <a:ext cx="8641800" cy="392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import RouterModule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把RouterModule放到imports</a:t>
            </a:r>
            <a:br>
              <a:rPr lang="zh-TW"/>
            </a:br>
            <a:r>
              <a:rPr lang="zh-TW"/>
              <a:t>array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=&gt;</a:t>
            </a:r>
            <a:br>
              <a:rPr lang="zh-TW"/>
            </a:br>
            <a:r>
              <a:rPr lang="zh-TW"/>
              <a:t>1.註冊了router’s service provider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2.宣告router的directive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3.expose了configured routes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2" name="Shape 1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100" y="647925"/>
            <a:ext cx="5498900" cy="41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Shape 16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RouterModule怎麼知道我們設定的routes?</a:t>
            </a:r>
          </a:p>
        </p:txBody>
      </p:sp>
      <p:sp>
        <p:nvSpPr>
          <p:cNvPr id="1688" name="Shape 16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將routes放在array後傳入</a:t>
            </a:r>
            <a:r>
              <a:rPr lang="zh-TW">
                <a:solidFill>
                  <a:srgbClr val="FFFF00"/>
                </a:solidFill>
              </a:rPr>
              <a:t>forRoot( )</a:t>
            </a:r>
          </a:p>
        </p:txBody>
      </p:sp>
      <p:pic>
        <p:nvPicPr>
          <p:cNvPr id="1689" name="Shape 1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962" y="2146187"/>
            <a:ext cx="52673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 txBox="1"/>
          <p:nvPr>
            <p:ph type="title"/>
          </p:nvPr>
        </p:nvSpPr>
        <p:spPr>
          <a:xfrm>
            <a:off x="311700" y="108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幫route綁上actions</a:t>
            </a:r>
          </a:p>
        </p:txBody>
      </p:sp>
      <p:sp>
        <p:nvSpPr>
          <p:cNvPr id="1695" name="Shape 1695"/>
          <p:cNvSpPr txBox="1"/>
          <p:nvPr>
            <p:ph idx="1" type="body"/>
          </p:nvPr>
        </p:nvSpPr>
        <p:spPr>
          <a:xfrm>
            <a:off x="311700" y="3268875"/>
            <a:ext cx="8520600" cy="171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這邊把routerLink 綁上(bind)  template expression</a:t>
            </a:r>
            <a:br>
              <a:rPr lang="zh-TW"/>
            </a:br>
            <a:r>
              <a:rPr lang="zh-TW"/>
              <a:t> =&gt;回傳</a:t>
            </a:r>
            <a:r>
              <a:rPr lang="zh-TW">
                <a:solidFill>
                  <a:srgbClr val="FFFF00"/>
                </a:solidFill>
              </a:rPr>
              <a:t>link parameters array</a:t>
            </a:r>
            <a:r>
              <a:rPr lang="zh-TW"/>
              <a:t>   (即 </a:t>
            </a:r>
            <a:r>
              <a:rPr lang="zh-TW">
                <a:solidFill>
                  <a:srgbClr val="FFFF00"/>
                </a:solidFill>
              </a:rPr>
              <a:t>[‘/welcome’] </a:t>
            </a:r>
            <a:r>
              <a:rPr lang="zh-TW"/>
              <a:t>)</a:t>
            </a:r>
            <a:br>
              <a:rPr lang="zh-TW"/>
            </a:br>
            <a:br>
              <a:rPr lang="zh-TW"/>
            </a:br>
            <a:r>
              <a:rPr lang="zh-TW"/>
              <a:t>第一個參數是route的path(為string)，可加入其他element</a:t>
            </a:r>
            <a:br>
              <a:rPr lang="zh-TW"/>
            </a:br>
            <a:r>
              <a:rPr lang="zh-TW"/>
              <a:t>代表額外的route parameters</a:t>
            </a:r>
          </a:p>
        </p:txBody>
      </p:sp>
      <p:pic>
        <p:nvPicPr>
          <p:cNvPr id="1696" name="Shape 1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372" y="681550"/>
            <a:ext cx="6394374" cy="25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 txBox="1"/>
          <p:nvPr>
            <p:ph type="title"/>
          </p:nvPr>
        </p:nvSpPr>
        <p:spPr>
          <a:xfrm>
            <a:off x="311700" y="164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/>
              <a:t>step1</a:t>
            </a:r>
            <a:r>
              <a:rPr lang="zh-TW"/>
              <a:t> : 到app.component.ts增加routerLink</a:t>
            </a:r>
          </a:p>
        </p:txBody>
      </p:sp>
      <p:sp>
        <p:nvSpPr>
          <p:cNvPr id="1702" name="Shape 17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Home =&gt;連到welcome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Product List=&gt;連到/products</a:t>
            </a:r>
          </a:p>
        </p:txBody>
      </p:sp>
      <p:pic>
        <p:nvPicPr>
          <p:cNvPr id="1703" name="Shape 1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700" y="886249"/>
            <a:ext cx="5032300" cy="31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Shape 17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/>
              <a:t>step2</a:t>
            </a:r>
            <a:r>
              <a:rPr lang="zh-TW"/>
              <a:t>: product-list.component.ts</a:t>
            </a:r>
          </a:p>
        </p:txBody>
      </p:sp>
      <p:sp>
        <p:nvSpPr>
          <p:cNvPr id="1709" name="Shape 17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因為現在product-list 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要用router來切換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不再是nested component了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所以可把selector拿掉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10" name="Shape 1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325" y="1465262"/>
            <a:ext cx="40767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Shape 17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啟動的view要顯示在哪？</a:t>
            </a:r>
          </a:p>
        </p:txBody>
      </p:sp>
      <p:sp>
        <p:nvSpPr>
          <p:cNvPr id="1716" name="Shape 17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用</a:t>
            </a:r>
            <a:r>
              <a:rPr lang="zh-TW">
                <a:solidFill>
                  <a:srgbClr val="FFFF00"/>
                </a:solidFill>
              </a:rPr>
              <a:t>&lt;router-outlet&gt;</a:t>
            </a:r>
          </a:p>
        </p:txBody>
      </p:sp>
      <p:pic>
        <p:nvPicPr>
          <p:cNvPr id="1717" name="Shape 1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97" y="1601825"/>
            <a:ext cx="5642725" cy="25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Shape 17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3" name="Shape 17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當不同的route被</a:t>
            </a:r>
            <a:br>
              <a:rPr lang="zh-TW"/>
            </a:br>
            <a:r>
              <a:rPr lang="zh-TW"/>
              <a:t>activate之後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view會顯示在</a:t>
            </a:r>
            <a:br>
              <a:rPr lang="zh-TW"/>
            </a:br>
            <a:r>
              <a:rPr lang="zh-TW">
                <a:solidFill>
                  <a:srgbClr val="FFFF00"/>
                </a:solidFill>
              </a:rPr>
              <a:t>&lt;router-outlet&gt;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4" name="Shape 1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000" y="1207525"/>
            <a:ext cx="58293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 txBox="1"/>
          <p:nvPr>
            <p:ph type="title"/>
          </p:nvPr>
        </p:nvSpPr>
        <p:spPr>
          <a:xfrm>
            <a:off x="271750" y="18332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6000"/>
              <a:t>其他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17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Typescript error</a:t>
            </a:r>
          </a:p>
        </p:txBody>
      </p:sp>
      <p:sp>
        <p:nvSpPr>
          <p:cNvPr id="1735" name="Shape 17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36" name="Shape 1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9" y="2172025"/>
            <a:ext cx="8729449" cy="3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位置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decorator都會放在要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decorate的feature前面</a:t>
            </a:r>
            <a:br>
              <a:rPr lang="zh-TW"/>
            </a:br>
            <a:r>
              <a:rPr lang="zh-TW"/>
              <a:t>(注意沒有;)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這邊我們要decorate的是一個class: AppComponent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974" y="0"/>
            <a:ext cx="5639024" cy="277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Shape 1741"/>
          <p:cNvSpPr txBox="1"/>
          <p:nvPr>
            <p:ph type="title"/>
          </p:nvPr>
        </p:nvSpPr>
        <p:spPr>
          <a:xfrm>
            <a:off x="387900" y="135550"/>
            <a:ext cx="8368200" cy="68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使用較新版本的Typescript</a:t>
            </a:r>
          </a:p>
        </p:txBody>
      </p:sp>
      <p:sp>
        <p:nvSpPr>
          <p:cNvPr id="1742" name="Shape 1742"/>
          <p:cNvSpPr txBox="1"/>
          <p:nvPr>
            <p:ph idx="1" type="body"/>
          </p:nvPr>
        </p:nvSpPr>
        <p:spPr>
          <a:xfrm>
            <a:off x="387900" y="946800"/>
            <a:ext cx="8368200" cy="362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vs code預設使用最新的穩定版本</a:t>
            </a:r>
            <a:br>
              <a:rPr lang="zh-TW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zh-TW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Typescript會執行version checking(locally and globally)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如果global version跟VScode的Typescript version不一樣時會有警告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你可以讓VScode使用你workspace的typescript版本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設定typescript.tsdk指向包含tsserver.js的資料夾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43" name="Shape 1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612" y="3421325"/>
            <a:ext cx="620077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Shape 17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改user setting</a:t>
            </a:r>
          </a:p>
        </p:txBody>
      </p:sp>
      <p:sp>
        <p:nvSpPr>
          <p:cNvPr id="1749" name="Shape 17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0" name="Shape 1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152" y="2991722"/>
            <a:ext cx="6550801" cy="1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Shape 17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175" y="1223125"/>
            <a:ext cx="46196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152475"/>
            <a:ext cx="8759400" cy="38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@Component是function=&gt;  </a:t>
            </a:r>
            <a:r>
              <a:rPr lang="zh-TW">
                <a:solidFill>
                  <a:srgbClr val="FF9900"/>
                </a:solidFill>
              </a:rPr>
              <a:t>@Component(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124" y="0"/>
            <a:ext cx="6812874" cy="30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8520600" cy="378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傳入設定的物件 </a:t>
            </a:r>
            <a:r>
              <a:rPr lang="zh-TW">
                <a:solidFill>
                  <a:srgbClr val="FF9900"/>
                </a:solidFill>
              </a:rPr>
              <a:t>{     }</a:t>
            </a:r>
            <a:r>
              <a:rPr lang="zh-TW"/>
              <a:t>，包含一些properties</a:t>
            </a:r>
            <a:br>
              <a:rPr lang="zh-TW"/>
            </a:br>
            <a:r>
              <a:rPr lang="zh-TW">
                <a:solidFill>
                  <a:srgbClr val="FF9900"/>
                </a:solidFill>
              </a:rPr>
              <a:t>selector</a:t>
            </a:r>
            <a:r>
              <a:rPr lang="zh-TW"/>
              <a:t>： ‘pm-app’       Component的</a:t>
            </a:r>
            <a:r>
              <a:rPr lang="zh-TW">
                <a:solidFill>
                  <a:srgbClr val="00FFFF"/>
                </a:solidFill>
              </a:rPr>
              <a:t>directive Name</a:t>
            </a:r>
            <a:r>
              <a:rPr lang="zh-TW"/>
              <a:t>(HTML custom tag) </a:t>
            </a:r>
            <a:br>
              <a:rPr lang="zh-TW"/>
            </a:br>
            <a:r>
              <a:rPr lang="zh-TW">
                <a:solidFill>
                  <a:srgbClr val="FF9900"/>
                </a:solidFill>
              </a:rPr>
              <a:t>template</a:t>
            </a:r>
            <a:r>
              <a:rPr lang="zh-TW"/>
              <a:t>：使用此directive會載入的HTML，裡面的{{    }} 有data-binding</a:t>
            </a:r>
            <a:br>
              <a:rPr lang="zh-TW"/>
            </a:br>
            <a:r>
              <a:rPr lang="zh-TW"/>
              <a:t>                 會綁定class內的東西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＊當directive在HTML使用時，AG會解析該component的template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＊Component一定要寫template(在裡面定義View)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499" y="-2"/>
            <a:ext cx="6005501" cy="27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3416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import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zh-TW" sz="2400"/>
              <a:t>ES2015 feature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zh-TW" sz="2400"/>
              <a:t>Typescript實作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1.讓我們使用</a:t>
            </a:r>
            <a:r>
              <a:rPr lang="zh-TW" sz="2400">
                <a:solidFill>
                  <a:srgbClr val="FF9900"/>
                </a:solidFill>
              </a:rPr>
              <a:t>exported members</a:t>
            </a:r>
            <a:r>
              <a:rPr lang="zh-TW" sz="2400"/>
              <a:t> from external modules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2.可import  </a:t>
            </a:r>
            <a:r>
              <a:rPr lang="zh-TW" sz="2400">
                <a:solidFill>
                  <a:srgbClr val="FF9900"/>
                </a:solidFill>
              </a:rPr>
              <a:t>3-rd party</a:t>
            </a:r>
            <a:r>
              <a:rPr lang="zh-TW" sz="2400"/>
              <a:t>/</a:t>
            </a:r>
            <a:r>
              <a:rPr b="1" lang="zh-TW" sz="2400">
                <a:solidFill>
                  <a:srgbClr val="FF9900"/>
                </a:solidFill>
              </a:rPr>
              <a:t>自己的</a:t>
            </a:r>
            <a:r>
              <a:rPr lang="zh-TW" sz="2400"/>
              <a:t>/或</a:t>
            </a:r>
            <a:r>
              <a:rPr b="1" lang="zh-TW" sz="2400">
                <a:solidFill>
                  <a:srgbClr val="FF9900"/>
                </a:solidFill>
              </a:rPr>
              <a:t>Angular的</a:t>
            </a:r>
            <a:r>
              <a:rPr lang="zh-TW" sz="2400"/>
              <a:t>modules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import from Angular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50" y="1035012"/>
            <a:ext cx="7302650" cy="36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作業系統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Windows 7 以上版本 (更新到最新 Service Pack 版本)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zh-TW" sz="2400"/>
              <a:t>Mac OS X 10.6 以上版本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361900"/>
            <a:ext cx="8520600" cy="420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使用import告訴module loader，到 angular2/core去找到</a:t>
            </a:r>
            <a:br>
              <a:rPr lang="zh-TW"/>
            </a:br>
            <a:r>
              <a:rPr lang="zh-TW"/>
              <a:t>Component這個function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574" y="1565675"/>
            <a:ext cx="6561902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256700"/>
            <a:ext cx="8520600" cy="43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import keyword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要import的 member name (property/funtion)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包含此memeber的module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＊如果要import多個memebr，用</a:t>
            </a:r>
            <a:r>
              <a:rPr lang="zh-TW">
                <a:solidFill>
                  <a:srgbClr val="FFFF00"/>
                </a:solidFill>
              </a:rPr>
              <a:t>comma (，)分隔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224" y="2386427"/>
            <a:ext cx="5978775" cy="271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完整的Component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24" y="1152476"/>
            <a:ext cx="6732975" cy="36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2017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建立root Component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命名convention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Feature name：</a:t>
            </a:r>
            <a:br>
              <a:rPr lang="zh-TW"/>
            </a:br>
            <a:r>
              <a:rPr b="1" lang="zh-TW">
                <a:solidFill>
                  <a:srgbClr val="FF9900"/>
                </a:solidFill>
              </a:rPr>
              <a:t>app</a:t>
            </a:r>
            <a:r>
              <a:rPr lang="zh-TW"/>
              <a:t>-代表root application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Type of module：</a:t>
            </a:r>
            <a:br>
              <a:rPr lang="zh-TW"/>
            </a:br>
            <a:r>
              <a:rPr b="1" lang="zh-TW">
                <a:solidFill>
                  <a:srgbClr val="FF9900"/>
                </a:solidFill>
              </a:rPr>
              <a:t>.component</a:t>
            </a:r>
            <a:r>
              <a:rPr lang="zh-TW"/>
              <a:t>-說明這個module是component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副檔名:</a:t>
            </a:r>
            <a:br>
              <a:rPr lang="zh-TW"/>
            </a:br>
            <a:r>
              <a:rPr lang="zh-TW"/>
              <a:t>typescript- </a:t>
            </a:r>
            <a:r>
              <a:rPr b="1" lang="zh-TW">
                <a:solidFill>
                  <a:srgbClr val="FF9900"/>
                </a:solidFill>
              </a:rPr>
              <a:t>.ts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900" y="688875"/>
            <a:ext cx="3381749" cy="24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325475"/>
            <a:ext cx="8520600" cy="42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先寫class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再寫</a:t>
            </a:r>
            <a:r>
              <a:rPr lang="zh-TW">
                <a:solidFill>
                  <a:srgbClr val="FFFF00"/>
                </a:solidFill>
              </a:rPr>
              <a:t>@Component({  })</a:t>
            </a:r>
            <a:r>
              <a:rPr lang="zh-TW"/>
              <a:t> =&gt;會有錯誤提示</a:t>
            </a:r>
            <a:br>
              <a:rPr lang="zh-TW"/>
            </a:br>
            <a:br>
              <a:rPr lang="zh-TW"/>
            </a:br>
            <a:r>
              <a:rPr lang="zh-TW"/>
              <a:t>所以要import Component memeber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900" y="3406696"/>
            <a:ext cx="4778949" cy="15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900" y="1995687"/>
            <a:ext cx="53721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加上selector與template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25" y="1510962"/>
            <a:ext cx="801052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建立順序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注意：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template要用</a:t>
            </a:r>
            <a:r>
              <a:rPr b="1" lang="zh-TW">
                <a:solidFill>
                  <a:srgbClr val="FFFF00"/>
                </a:solidFill>
              </a:rPr>
              <a:t> `</a:t>
            </a:r>
            <a:r>
              <a:rPr lang="zh-TW"/>
              <a:t>包圍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(tab上方那個按鈕)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649" y="653000"/>
            <a:ext cx="5877650" cy="33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3132425"/>
            <a:ext cx="8520600" cy="190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當我們在HTML中使用directive 時，要用selector定義的名稱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即在index.html中使用&lt;pm-app&gt;  (對AG為directive,對HTML為custom element)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當root element被load時，會先出現Loading App…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load結束時， directive template會被插入替換Loading App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7700"/>
            <a:ext cx="8839198" cy="218471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Host the App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1321"/>
            <a:ext cx="9144001" cy="314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npm 安裝Angular CLI    (要裝5~10分鐘)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官網 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https://cli.angular.io/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CCCCCC"/>
                </a:solidFill>
              </a:rPr>
              <a:t>GitHuB 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https://github.com/angular/angular-cli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400" y="2203800"/>
            <a:ext cx="7404598" cy="246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main.ts會去啟動AppModule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50" y="1355274"/>
            <a:ext cx="4913849" cy="19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224049"/>
            <a:ext cx="3708375" cy="310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3526675"/>
            <a:ext cx="8520600" cy="133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declarations 設定屬於這個module的component (可多個)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imports 設定external modules</a:t>
            </a:r>
            <a:br>
              <a:rPr lang="zh-TW" sz="1400"/>
            </a:br>
            <a:br>
              <a:rPr lang="zh-TW" sz="1400"/>
            </a:br>
            <a:r>
              <a:rPr lang="zh-TW" sz="1400">
                <a:solidFill>
                  <a:srgbClr val="FFFF00"/>
                </a:solidFill>
              </a:rPr>
              <a:t>BrowserModule</a:t>
            </a:r>
            <a:r>
              <a:rPr lang="zh-TW" sz="1400"/>
              <a:t>是每個browser app必須的，有註冊重要的service provider</a:t>
            </a:r>
            <a:br>
              <a:rPr lang="zh-TW" sz="1400"/>
            </a:br>
            <a:r>
              <a:rPr lang="zh-TW" sz="1400"/>
              <a:t>如error handling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625" y="0"/>
            <a:ext cx="4164799" cy="34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9525"/>
            <a:ext cx="3954050" cy="22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050" y="970125"/>
            <a:ext cx="4164799" cy="34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app component的selector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會在index.html內使用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999" y="2445450"/>
            <a:ext cx="4878874" cy="249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050" y="0"/>
            <a:ext cx="4112750" cy="23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修改title 看看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25" y="1152475"/>
            <a:ext cx="8446751" cy="371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9319"/>
            <a:ext cx="9143998" cy="4064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128725" y="762375"/>
            <a:ext cx="8520600" cy="205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6000"/>
              <a:t>Templates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6000"/>
              <a:t>    Interpolation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6000"/>
              <a:t>Directives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264300" y="416775"/>
            <a:ext cx="8568000" cy="41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00"/>
                </a:solidFill>
              </a:rPr>
              <a:t>Data-binding</a:t>
            </a:r>
            <a:r>
              <a:rPr lang="zh-TW" sz="2400"/>
              <a:t>：  </a:t>
            </a:r>
            <a:br>
              <a:rPr lang="zh-TW" sz="2400"/>
            </a:br>
            <a:r>
              <a:rPr lang="zh-TW" sz="2400"/>
              <a:t>顯示資訊+回應user動作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00"/>
                </a:solidFill>
              </a:rPr>
              <a:t>Directive</a:t>
            </a:r>
            <a:r>
              <a:rPr lang="zh-TW" sz="2400"/>
              <a:t>：</a:t>
            </a:r>
            <a:br>
              <a:rPr lang="zh-TW" sz="2400"/>
            </a:br>
            <a:r>
              <a:rPr lang="zh-TW" sz="2400"/>
              <a:t>加logic到HTML </a:t>
            </a:r>
            <a:br>
              <a:rPr lang="zh-TW" sz="2400"/>
            </a:br>
            <a:r>
              <a:rPr lang="zh-TW" sz="2400"/>
              <a:t>(if  statement / for loops)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00"/>
                </a:solidFill>
              </a:rPr>
              <a:t>Component</a:t>
            </a:r>
            <a:r>
              <a:rPr lang="zh-TW" sz="2400"/>
              <a:t>： </a:t>
            </a:r>
            <a:br>
              <a:rPr lang="zh-TW" sz="2400"/>
            </a:br>
            <a:r>
              <a:rPr lang="zh-TW" sz="2400"/>
              <a:t>建立nested user interface fragments </a:t>
            </a:r>
            <a:br>
              <a:rPr lang="zh-TW" sz="2400"/>
            </a:br>
            <a:r>
              <a:rPr lang="zh-TW" sz="2400"/>
              <a:t>(image rotator/rating stars)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皆下來先focus  Template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0477"/>
            <a:ext cx="9144000" cy="347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1961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Linked Template：改用</a:t>
            </a:r>
            <a:r>
              <a:rPr lang="zh-TW">
                <a:solidFill>
                  <a:srgbClr val="FFFF00"/>
                </a:solidFill>
              </a:rPr>
              <a:t>templateUrl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74" y="1017725"/>
            <a:ext cx="863682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建專案用yarn去裝dependencies快很多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yarn  100%與npm相容  速度快5-20倍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npm install -g angular-cli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npm install -g yarn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ng new demo1211 --skip-npm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cd demo1211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yarn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ng serve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http://localhost:4200/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看網頁是否有run起來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650" y="2302375"/>
            <a:ext cx="4023100" cy="251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Product List component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慣例會在app folder下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為各別功能建立資料夾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裡面建立html template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輸入 </a:t>
            </a:r>
            <a:r>
              <a:rPr lang="zh-TW">
                <a:solidFill>
                  <a:srgbClr val="FFFF00"/>
                </a:solidFill>
              </a:rPr>
              <a:t>ng generatee component product-list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自動幫你建好component所需的檔案</a:t>
            </a:r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775" y="1423275"/>
            <a:ext cx="4638900" cy="28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且自動在AppModule幫你import及declare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900" y="1152475"/>
            <a:ext cx="5286800" cy="35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建立product list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利用BS的panel  / panel-primary / panel-heading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687" y="2396387"/>
            <a:ext cx="58388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750" y="114075"/>
            <a:ext cx="3049525" cy="18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panel-body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col-md-2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col-md-4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col-md-6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800" y="600275"/>
            <a:ext cx="478155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814" y="1152475"/>
            <a:ext cx="534448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21075"/>
            <a:ext cx="3252150" cy="14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62" y="1100137"/>
            <a:ext cx="69246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step1: 到app.component.ts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insert &lt;app-product-list&gt;&lt;/app-product-list&gt;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7572"/>
            <a:ext cx="9143998" cy="328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step2:建立product list View(with BS)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到index.html加上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http://getbootstrap.com/getting-started/#download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jQuery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>
                <a:solidFill>
                  <a:srgbClr val="FFFFFF"/>
                </a:solidFill>
              </a:rPr>
              <a:t>&lt;script src="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https://ajax.googleapis.com/ajax/libs/jquery/3.1.1/jquery.min.js</a:t>
            </a:r>
            <a:r>
              <a:rPr lang="zh-TW" sz="1400">
                <a:solidFill>
                  <a:srgbClr val="FFFFFF"/>
                </a:solidFill>
              </a:rPr>
              <a:t>"&gt;&lt;/script&gt;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400">
                <a:solidFill>
                  <a:srgbClr val="FFFFFF"/>
                </a:solidFill>
              </a:rPr>
              <a:t>從cloud9 copy view  (v1)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>
                <a:solidFill>
                  <a:srgbClr val="FFFFFF"/>
                </a:solidFill>
              </a:rPr>
              <a:t>product-list.component.html</a:t>
            </a:r>
            <a:br>
              <a:rPr lang="zh-TW" sz="1400">
                <a:solidFill>
                  <a:srgbClr val="FFFFFF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有畫面了!!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0646"/>
            <a:ext cx="9143999" cy="270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有安裝過angular cli要升級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有error可加上</a:t>
            </a:r>
            <a:r>
              <a:rPr lang="zh-TW">
                <a:solidFill>
                  <a:srgbClr val="FFFF00"/>
                </a:solidFill>
              </a:rPr>
              <a:t>sudo </a:t>
            </a:r>
            <a:r>
              <a:rPr lang="zh-TW"/>
              <a:t>npm uninstall -g angular-cli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1809750"/>
            <a:ext cx="52768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235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Angular如何知道去哪邊找這些selector?</a:t>
            </a:r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73825" y="877375"/>
            <a:ext cx="8758500" cy="365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會去看擁有這個component的Module，找那些看得到(visible)的directive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每個component都只會屬於一個Module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要讓ProductListComponent的selector</a:t>
            </a:r>
            <a:br>
              <a:rPr lang="zh-TW" sz="2400"/>
            </a:br>
            <a:r>
              <a:rPr lang="zh-TW" sz="2400"/>
              <a:t>可被AppComponent看到，</a:t>
            </a:r>
            <a:r>
              <a:rPr lang="zh-TW" sz="2400">
                <a:solidFill>
                  <a:srgbClr val="FFFF00"/>
                </a:solidFill>
              </a:rPr>
              <a:t>需要也在同</a:t>
            </a:r>
            <a:br>
              <a:rPr lang="zh-TW" sz="2400">
                <a:solidFill>
                  <a:srgbClr val="FFFF00"/>
                </a:solidFill>
              </a:rPr>
            </a:br>
            <a:r>
              <a:rPr lang="zh-TW" sz="2400">
                <a:solidFill>
                  <a:srgbClr val="FFFF00"/>
                </a:solidFill>
              </a:rPr>
              <a:t>一個Module去定義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如果要用的selector是在</a:t>
            </a:r>
            <a:r>
              <a:rPr lang="zh-TW" sz="2400">
                <a:solidFill>
                  <a:srgbClr val="FFFF00"/>
                </a:solidFill>
              </a:rPr>
              <a:t>另一個module</a:t>
            </a:r>
            <a:br>
              <a:rPr lang="zh-TW" sz="2400">
                <a:solidFill>
                  <a:srgbClr val="FFFF00"/>
                </a:solidFill>
              </a:rPr>
            </a:br>
            <a:r>
              <a:rPr lang="zh-TW" sz="2400"/>
              <a:t>如BrowserModule一樣，則要 </a:t>
            </a:r>
            <a:r>
              <a:rPr lang="zh-TW" sz="2400">
                <a:solidFill>
                  <a:srgbClr val="FFFF00"/>
                </a:solidFill>
              </a:rPr>
              <a:t>import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x="0" y="142300"/>
            <a:ext cx="8832300" cy="484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每個angular app</a:t>
            </a:r>
            <a:br>
              <a:rPr lang="zh-TW"/>
            </a:br>
            <a:r>
              <a:rPr lang="zh-TW"/>
              <a:t>至少要有一個module</a:t>
            </a:r>
            <a:br>
              <a:rPr lang="zh-TW"/>
            </a:br>
            <a:r>
              <a:rPr lang="zh-TW"/>
              <a:t>(即root module-通常會命名為</a:t>
            </a:r>
            <a:r>
              <a:rPr lang="zh-TW">
                <a:solidFill>
                  <a:srgbClr val="FFFF00"/>
                </a:solidFill>
              </a:rPr>
              <a:t>AppModule</a:t>
            </a:r>
            <a:r>
              <a:rPr lang="zh-TW"/>
              <a:t>)</a:t>
            </a:r>
            <a:br>
              <a:rPr lang="zh-TW"/>
            </a:br>
            <a:br>
              <a:rPr lang="zh-TW"/>
            </a:br>
            <a:r>
              <a:rPr lang="zh-TW"/>
              <a:t>每個component必須只屬於一個</a:t>
            </a:r>
            <a:br>
              <a:rPr lang="zh-TW"/>
            </a:br>
            <a:r>
              <a:rPr lang="zh-TW"/>
              <a:t>Angular Module(透過AppModule的</a:t>
            </a:r>
            <a:r>
              <a:rPr lang="zh-TW">
                <a:solidFill>
                  <a:srgbClr val="FFFF00"/>
                </a:solidFill>
              </a:rPr>
              <a:t>declare</a:t>
            </a:r>
            <a:r>
              <a:rPr lang="zh-TW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AppModule 啟動(boostrap)AppComponent</a:t>
            </a:r>
            <a:br>
              <a:rPr lang="zh-TW"/>
            </a:br>
            <a:r>
              <a:rPr lang="zh-TW"/>
              <a:t>所以這是第一個載入到我們app的component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AppModule有import BrowserModule</a:t>
            </a:r>
            <a:br>
              <a:rPr lang="zh-TW"/>
            </a:br>
            <a:r>
              <a:rPr lang="zh-TW"/>
              <a:t>(利用其功能讓app能在browser執行)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25" y="142300"/>
            <a:ext cx="4290574" cy="32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2925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AppModule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有宣告AppComponent及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ProductListComponent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675" y="142299"/>
            <a:ext cx="4373625" cy="464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40675" y="884350"/>
            <a:ext cx="5590800" cy="283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Angular Module定義了</a:t>
            </a:r>
            <a:br>
              <a:rPr lang="zh-TW"/>
            </a:br>
            <a:r>
              <a:rPr lang="zh-TW"/>
              <a:t>其宣告的component</a:t>
            </a:r>
            <a:br>
              <a:rPr lang="zh-TW"/>
            </a:br>
            <a:r>
              <a:rPr lang="zh-TW"/>
              <a:t>能夠解析directive跟dependencies</a:t>
            </a:r>
            <a:br>
              <a:rPr lang="zh-TW"/>
            </a:br>
            <a:r>
              <a:rPr lang="zh-TW"/>
              <a:t>的boundry(界線)跟context(情境)</a:t>
            </a:r>
          </a:p>
          <a:p>
            <a:pPr lvl="0" rtl="0">
              <a:spcBef>
                <a:spcPts val="0"/>
              </a:spcBef>
              <a:buNone/>
            </a:pPr>
            <a:br>
              <a:rPr lang="zh-TW"/>
            </a:b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199" y="193150"/>
            <a:ext cx="4671399" cy="46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111825" y="243950"/>
            <a:ext cx="8720400" cy="43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例如在AppComponent內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(1)</a:t>
            </a:r>
            <a:br>
              <a:rPr lang="zh-TW"/>
            </a:br>
            <a:r>
              <a:rPr lang="zh-TW"/>
              <a:t>有用到</a:t>
            </a:r>
            <a:r>
              <a:rPr lang="zh-TW">
                <a:solidFill>
                  <a:srgbClr val="FFFF00"/>
                </a:solidFill>
              </a:rPr>
              <a:t>&lt;app-product-list&gt;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(2)</a:t>
            </a:r>
            <a:br>
              <a:rPr lang="zh-TW"/>
            </a:br>
            <a:r>
              <a:rPr lang="zh-TW"/>
              <a:t>這個directive</a:t>
            </a:r>
            <a:br>
              <a:rPr lang="zh-TW"/>
            </a:br>
            <a:r>
              <a:rPr lang="zh-TW"/>
              <a:t>(來自ProductListComponent</a:t>
            </a:r>
            <a:br>
              <a:rPr lang="zh-TW"/>
            </a:br>
            <a:r>
              <a:rPr lang="zh-TW"/>
              <a:t>有設定</a:t>
            </a:r>
            <a:r>
              <a:rPr lang="zh-TW">
                <a:solidFill>
                  <a:srgbClr val="FFFF00"/>
                </a:solidFill>
              </a:rPr>
              <a:t>selector</a:t>
            </a:r>
            <a:r>
              <a:rPr lang="zh-TW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(3)</a:t>
            </a:r>
            <a:br>
              <a:rPr lang="zh-TW"/>
            </a:br>
            <a:r>
              <a:rPr lang="zh-TW"/>
              <a:t>Angular會去看AppModule有</a:t>
            </a:r>
            <a:br>
              <a:rPr lang="zh-TW"/>
            </a:br>
            <a:r>
              <a:rPr lang="zh-TW"/>
              <a:t>沒有宣告</a:t>
            </a:r>
            <a:r>
              <a:rPr lang="zh-TW">
                <a:solidFill>
                  <a:srgbClr val="FFFF00"/>
                </a:solidFill>
              </a:rPr>
              <a:t>ProductListComponent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725" y="0"/>
            <a:ext cx="5178198" cy="33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725" y="3503149"/>
            <a:ext cx="4196599" cy="15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172800" y="579400"/>
            <a:ext cx="8659500" cy="398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有2種方式可讓AppModule知道</a:t>
            </a:r>
            <a:br>
              <a:rPr lang="zh-TW"/>
            </a:br>
            <a:r>
              <a:rPr lang="zh-TW"/>
              <a:t>有directive可用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(1)</a:t>
            </a:r>
            <a:r>
              <a:rPr lang="zh-TW">
                <a:solidFill>
                  <a:srgbClr val="FFFF00"/>
                </a:solidFill>
              </a:rPr>
              <a:t>import</a:t>
            </a:r>
            <a:br>
              <a:rPr lang="zh-TW"/>
            </a:br>
            <a:r>
              <a:rPr lang="zh-TW"/>
              <a:t>	當directive已在另一個module有被宣告</a:t>
            </a:r>
            <a:br>
              <a:rPr lang="zh-TW"/>
            </a:br>
            <a:r>
              <a:rPr lang="zh-TW"/>
              <a:t>	直接匯入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(2)</a:t>
            </a:r>
            <a:r>
              <a:rPr lang="zh-TW">
                <a:solidFill>
                  <a:srgbClr val="FFFF00"/>
                </a:solidFill>
              </a:rPr>
              <a:t>declararions</a:t>
            </a:r>
            <a:br>
              <a:rPr lang="zh-TW"/>
            </a:br>
            <a:r>
              <a:rPr lang="zh-TW"/>
              <a:t>	在自己本身有宣告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124" y="99425"/>
            <a:ext cx="4396924" cy="335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311700" y="3716125"/>
            <a:ext cx="8520600" cy="135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1.在declarations加上 </a:t>
            </a:r>
            <a:r>
              <a:rPr lang="zh-TW">
                <a:solidFill>
                  <a:srgbClr val="FFFF00"/>
                </a:solidFill>
              </a:rPr>
              <a:t>ProductListComponent</a:t>
            </a:r>
            <a:br>
              <a:rPr lang="zh-TW"/>
            </a:br>
            <a:r>
              <a:rPr lang="zh-TW"/>
              <a:t>2. import 對應的component</a:t>
            </a:r>
            <a:br>
              <a:rPr lang="zh-TW"/>
            </a:br>
            <a:r>
              <a:rPr lang="zh-TW">
                <a:solidFill>
                  <a:srgbClr val="FF9900"/>
                </a:solidFill>
              </a:rPr>
              <a:t>＊注意這邊from path是對應此檔案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0" y="0"/>
            <a:ext cx="73914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x="311700" y="363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再看一次畫面</a:t>
            </a:r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0"/>
            <a:ext cx="9144001" cy="3947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244475" y="1378250"/>
            <a:ext cx="8520600" cy="196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6000"/>
              <a:t>Binding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110750" y="1322300"/>
            <a:ext cx="9033300" cy="324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協調 component的</a:t>
            </a:r>
            <a:r>
              <a:rPr lang="zh-TW" sz="3000">
                <a:solidFill>
                  <a:srgbClr val="FFFF00"/>
                </a:solidFill>
              </a:rPr>
              <a:t>class</a:t>
            </a:r>
            <a:r>
              <a:rPr lang="zh-TW" sz="3000"/>
              <a:t>與其</a:t>
            </a:r>
            <a:r>
              <a:rPr lang="zh-TW" sz="3000">
                <a:solidFill>
                  <a:srgbClr val="FFFF00"/>
                </a:solidFill>
              </a:rPr>
              <a:t>template</a:t>
            </a:r>
            <a:r>
              <a:rPr lang="zh-TW" sz="3000"/>
              <a:t>之間的溝通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通常會傳遞資料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291375" y="257700"/>
            <a:ext cx="59616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solidFill>
                  <a:schemeClr val="dk1"/>
                </a:solidFill>
              </a:rPr>
              <a:t>什麼是Binding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專案結構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zh-TW"/>
              <a:t>主要看app folder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30" y="0"/>
            <a:ext cx="30811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311700" y="2749625"/>
            <a:ext cx="8520600" cy="217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00" y="849226"/>
            <a:ext cx="7747349" cy="31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970"/>
            <a:ext cx="9143998" cy="429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Template Expression  {{      }}</a:t>
            </a:r>
          </a:p>
        </p:txBody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1236075"/>
            <a:ext cx="57531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2566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調整product-list.component.html與 .ts檔</a:t>
            </a:r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9"/>
            <a:ext cx="9144000" cy="381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 txBox="1"/>
          <p:nvPr/>
        </p:nvSpPr>
        <p:spPr>
          <a:xfrm>
            <a:off x="509250" y="1212025"/>
            <a:ext cx="827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6000">
                <a:solidFill>
                  <a:schemeClr val="dk1"/>
                </a:solidFill>
              </a:rPr>
              <a:t>Directives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311700" y="231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/>
              <a:t>Directive</a:t>
            </a:r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311700" y="1087650"/>
            <a:ext cx="8520600" cy="348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/>
              <a:t>客制化的 </a:t>
            </a:r>
            <a:r>
              <a:rPr lang="zh-TW" sz="3000">
                <a:solidFill>
                  <a:srgbClr val="00FFFF"/>
                </a:solidFill>
              </a:rPr>
              <a:t>HTML</a:t>
            </a:r>
            <a:r>
              <a:rPr lang="zh-TW" sz="3000"/>
              <a:t> </a:t>
            </a:r>
            <a:r>
              <a:rPr lang="zh-TW" sz="3000">
                <a:solidFill>
                  <a:srgbClr val="FFFF00"/>
                </a:solidFill>
              </a:rPr>
              <a:t>element</a:t>
            </a:r>
            <a:r>
              <a:rPr lang="zh-TW" sz="3000"/>
              <a:t> 或 </a:t>
            </a:r>
            <a:r>
              <a:rPr lang="zh-TW" sz="3000">
                <a:solidFill>
                  <a:srgbClr val="FFFF00"/>
                </a:solidFill>
              </a:rPr>
              <a:t>attribute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000"/>
              <a:t>用來強化或擴充HTML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可客製化(custom)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內建(built-in)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Custom Directive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152475" y="3608575"/>
            <a:ext cx="8991600" cy="10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在AppComponent的template中使用ProductListComponent的selector來呈現其template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也就是</a:t>
            </a:r>
            <a:r>
              <a:rPr lang="zh-TW">
                <a:solidFill>
                  <a:srgbClr val="FFFF00"/>
                </a:solidFill>
              </a:rPr>
              <a:t>在A component中呈現 B component的template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(把component當成 </a:t>
            </a:r>
            <a:r>
              <a:rPr lang="zh-TW" u="sng">
                <a:solidFill>
                  <a:srgbClr val="00FFFF"/>
                </a:solidFill>
              </a:rPr>
              <a:t>directive</a:t>
            </a:r>
            <a:r>
              <a:rPr lang="zh-TW"/>
              <a:t>)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825" y="1121074"/>
            <a:ext cx="7129600" cy="239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Built-in Directives</a:t>
            </a:r>
          </a:p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99" y="1074788"/>
            <a:ext cx="7672775" cy="29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7597"/>
            <a:ext cx="9144000" cy="4348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203700" y="445025"/>
            <a:ext cx="8628600" cy="412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application去哪邊找到</a:t>
            </a:r>
            <a:br>
              <a:rPr lang="zh-TW"/>
            </a:br>
            <a:r>
              <a:rPr lang="zh-TW"/>
              <a:t>*ngIf ?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BrowserModule</a:t>
            </a:r>
            <a:r>
              <a:rPr lang="zh-TW"/>
              <a:t> 會expose</a:t>
            </a:r>
            <a:br>
              <a:rPr lang="zh-TW"/>
            </a:br>
            <a:r>
              <a:rPr lang="zh-TW">
                <a:solidFill>
                  <a:srgbClr val="FFFF00"/>
                </a:solidFill>
              </a:rPr>
              <a:t>*ngIf   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*ngFor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所以宣告在AppModule的</a:t>
            </a:r>
            <a:br>
              <a:rPr lang="zh-TW"/>
            </a:br>
            <a:r>
              <a:rPr lang="zh-TW"/>
              <a:t>component都可以使用</a:t>
            </a:r>
            <a:br>
              <a:rPr lang="zh-TW"/>
            </a:br>
            <a:r>
              <a:rPr lang="zh-TW"/>
              <a:t>*ng-If跟*ngFor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562" y="445012"/>
            <a:ext cx="4924425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Angular App的結構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9086"/>
            <a:ext cx="9144001" cy="263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實作：要讓table依據有沒有products而顯示出來</a:t>
            </a:r>
          </a:p>
        </p:txBody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因為不知道products array中的item type，所以先放 </a:t>
            </a:r>
            <a:r>
              <a:rPr lang="zh-TW">
                <a:solidFill>
                  <a:srgbClr val="FFFF00"/>
                </a:solidFill>
              </a:rPr>
              <a:t>any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(通常data會從後端來)</a:t>
            </a: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675" y="1934600"/>
            <a:ext cx="4678449" cy="17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貼上api內product資料</a:t>
            </a:r>
          </a:p>
        </p:txBody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200" y="1223525"/>
            <a:ext cx="5430050" cy="37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*ngIf 後面要加上’   ‘</a:t>
            </a:r>
          </a:p>
        </p:txBody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table element  加上</a:t>
            </a:r>
            <a:r>
              <a:rPr lang="zh-TW">
                <a:solidFill>
                  <a:srgbClr val="FFFF00"/>
                </a:solidFill>
              </a:rPr>
              <a:t>＊ngIf</a:t>
            </a:r>
            <a:br>
              <a:rPr lang="zh-TW">
                <a:solidFill>
                  <a:srgbClr val="FFFF00"/>
                </a:solidFill>
              </a:rPr>
            </a:br>
            <a:r>
              <a:rPr lang="zh-TW"/>
              <a:t>如果products存在且有東西，就顯示table</a:t>
            </a: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179350"/>
            <a:ext cx="822007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有product資料時</a:t>
            </a:r>
          </a:p>
        </p:txBody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6633"/>
            <a:ext cx="9143999" cy="181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註解掉products時</a:t>
            </a:r>
          </a:p>
        </p:txBody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6159"/>
            <a:ext cx="9144000" cy="195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*ngFor          product </a:t>
            </a:r>
            <a:r>
              <a:rPr lang="zh-TW">
                <a:solidFill>
                  <a:srgbClr val="FFFF00"/>
                </a:solidFill>
              </a:rPr>
              <a:t>of</a:t>
            </a:r>
            <a:r>
              <a:rPr lang="zh-TW"/>
              <a:t> products</a:t>
            </a:r>
          </a:p>
        </p:txBody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5"/>
            <a:ext cx="9144000" cy="316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要在&lt;tbody&gt;顯示資料</a:t>
            </a:r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812" y="1571625"/>
            <a:ext cx="37623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對應th去產生td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第一個欄位是image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接著是Product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Code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Available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350" y="278025"/>
            <a:ext cx="4739800" cy="45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885825"/>
            <a:ext cx="54102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311700" y="155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如何知道property name?</a:t>
            </a:r>
          </a:p>
        </p:txBody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325" y="845075"/>
            <a:ext cx="7662999" cy="36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Component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2711"/>
            <a:ext cx="9143998" cy="25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8" name="Shape 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825" y="1107712"/>
            <a:ext cx="5853499" cy="35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5" name="Shape 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2" y="66675"/>
            <a:ext cx="7191375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產品出現</a:t>
            </a:r>
          </a:p>
        </p:txBody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671"/>
            <a:ext cx="9144001" cy="285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3338"/>
            <a:ext cx="9143998" cy="355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252575" y="1152475"/>
            <a:ext cx="8520600" cy="288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6000"/>
              <a:t>Data Binding </a:t>
            </a:r>
            <a:br>
              <a:rPr lang="zh-TW" sz="6000"/>
            </a:br>
            <a:r>
              <a:rPr lang="zh-TW" sz="6000"/>
              <a:t>&amp; </a:t>
            </a:r>
            <a:br>
              <a:rPr lang="zh-TW" sz="6000"/>
            </a:br>
            <a:r>
              <a:rPr lang="zh-TW" sz="6000"/>
              <a:t>Pipes</a:t>
            </a:r>
          </a:p>
        </p:txBody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Property Binding</a:t>
            </a:r>
          </a:p>
        </p:txBody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311700" y="3424600"/>
            <a:ext cx="8520600" cy="157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把img element的 source property 綁定(bind)到  product的property imageUrl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(把src的值 參考到 class中的資訊)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325" y="1170124"/>
            <a:ext cx="6090387" cy="21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311700" y="2807650"/>
            <a:ext cx="8520600" cy="176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Binding Target 都要用</a:t>
            </a:r>
            <a:r>
              <a:rPr lang="zh-TW">
                <a:solidFill>
                  <a:srgbClr val="FFFF00"/>
                </a:solidFill>
              </a:rPr>
              <a:t>[  ]  </a:t>
            </a:r>
            <a:r>
              <a:rPr lang="zh-TW"/>
              <a:t>，放在=的左邊     (property of the element)</a:t>
            </a:r>
            <a:br>
              <a:rPr lang="zh-TW"/>
            </a:br>
            <a:br>
              <a:rPr lang="zh-TW"/>
            </a:br>
            <a:r>
              <a:rPr lang="zh-TW"/>
              <a:t>Binding Source都要</a:t>
            </a:r>
            <a:r>
              <a:rPr lang="zh-TW"/>
              <a:t>用 </a:t>
            </a:r>
            <a:r>
              <a:rPr lang="zh-TW">
                <a:solidFill>
                  <a:srgbClr val="FFFF00"/>
                </a:solidFill>
              </a:rPr>
              <a:t>‘ ‘</a:t>
            </a:r>
            <a:r>
              <a:rPr lang="zh-TW">
                <a:solidFill>
                  <a:srgbClr val="FFFF00"/>
                </a:solidFill>
              </a:rPr>
              <a:t> </a:t>
            </a:r>
            <a:r>
              <a:rPr lang="zh-TW"/>
              <a:t>， 放在=的右邊    (Template Expression)</a:t>
            </a:r>
          </a:p>
        </p:txBody>
      </p:sp>
      <p:pic>
        <p:nvPicPr>
          <p:cNvPr id="699" name="Shape 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49" y="0"/>
            <a:ext cx="7579074" cy="269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311700" y="683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Property Binding </a:t>
            </a:r>
          </a:p>
        </p:txBody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311700" y="2609425"/>
            <a:ext cx="8520600" cy="231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(1) property binding跟(2)interpolation 都是</a:t>
            </a:r>
            <a:r>
              <a:rPr lang="zh-TW">
                <a:solidFill>
                  <a:srgbClr val="FFFF00"/>
                </a:solidFill>
              </a:rPr>
              <a:t>one way binding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(class中的property =&gt; element中property)</a:t>
            </a:r>
            <a:br>
              <a:rPr lang="zh-TW">
                <a:solidFill>
                  <a:srgbClr val="FFFF00"/>
                </a:solidFill>
              </a:rPr>
            </a:br>
            <a:r>
              <a:rPr lang="zh-TW"/>
              <a:t>可達成同樣結果時</a:t>
            </a:r>
            <a:br>
              <a:rPr lang="zh-TW"/>
            </a:br>
            <a:r>
              <a:rPr lang="zh-TW"/>
              <a:t>一般建議用(1)</a:t>
            </a:r>
            <a:br>
              <a:rPr lang="zh-TW"/>
            </a:br>
            <a:br>
              <a:rPr lang="zh-TW"/>
            </a:br>
            <a:r>
              <a:rPr lang="zh-TW"/>
              <a:t>但如(3)，需要把template expression放到比較大的expression中時，就要用interpolation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1060"/>
            <a:ext cx="9143998" cy="195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3" name="Shape 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1068"/>
            <a:ext cx="9144000" cy="3521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圖太大怎麼辦？</a:t>
            </a:r>
          </a:p>
        </p:txBody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0" name="Shape 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562" y="976300"/>
            <a:ext cx="366712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